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4"/>
  </p:notesMasterIdLst>
  <p:sldIdLst>
    <p:sldId id="453" r:id="rId4"/>
    <p:sldId id="448" r:id="rId5"/>
    <p:sldId id="464" r:id="rId6"/>
    <p:sldId id="467" r:id="rId7"/>
    <p:sldId id="452" r:id="rId8"/>
    <p:sldId id="465" r:id="rId9"/>
    <p:sldId id="463" r:id="rId10"/>
    <p:sldId id="454" r:id="rId11"/>
    <p:sldId id="284" r:id="rId12"/>
    <p:sldId id="455"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C3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192" autoAdjust="0"/>
  </p:normalViewPr>
  <p:slideViewPr>
    <p:cSldViewPr snapToGrid="0">
      <p:cViewPr varScale="1">
        <p:scale>
          <a:sx n="99" d="100"/>
          <a:sy n="99" d="100"/>
        </p:scale>
        <p:origin x="1032"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861860-3A33-4E98-994B-EC6941BFF723}" type="datetimeFigureOut">
              <a:rPr lang="en-GB" smtClean="0"/>
              <a:t>24/01/2020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3664CB-169E-4155-A47D-550C2A2CD4D3}" type="slidenum">
              <a:rPr lang="en-GB" smtClean="0"/>
              <a:t>‹#›</a:t>
            </a:fld>
            <a:endParaRPr lang="en-GB"/>
          </a:p>
        </p:txBody>
      </p:sp>
    </p:spTree>
    <p:extLst>
      <p:ext uri="{BB962C8B-B14F-4D97-AF65-F5344CB8AC3E}">
        <p14:creationId xmlns:p14="http://schemas.microsoft.com/office/powerpoint/2010/main" val="394126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ROTTAL ESTATE</a:t>
            </a:r>
          </a:p>
        </p:txBody>
      </p:sp>
      <p:sp>
        <p:nvSpPr>
          <p:cNvPr id="4" name="Slide Number Placeholder 3"/>
          <p:cNvSpPr>
            <a:spLocks noGrp="1"/>
          </p:cNvSpPr>
          <p:nvPr>
            <p:ph type="sldNum" sz="quarter" idx="5"/>
          </p:nvPr>
        </p:nvSpPr>
        <p:spPr/>
        <p:txBody>
          <a:bodyPr/>
          <a:lstStyle/>
          <a:p>
            <a:fld id="{343664CB-169E-4155-A47D-550C2A2CD4D3}" type="slidenum">
              <a:rPr lang="en-GB" smtClean="0"/>
              <a:t>1</a:t>
            </a:fld>
            <a:endParaRPr lang="en-GB"/>
          </a:p>
        </p:txBody>
      </p:sp>
    </p:spTree>
    <p:extLst>
      <p:ext uri="{BB962C8B-B14F-4D97-AF65-F5344CB8AC3E}">
        <p14:creationId xmlns:p14="http://schemas.microsoft.com/office/powerpoint/2010/main" val="1101011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3664CB-169E-4155-A47D-550C2A2CD4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9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DIVERSITY, MIX, COMMON CONCERN FOR ENVIRONMENT AND OPPORTUNITIES FOR RENEWAL OF THE RURAL SECTOR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3664CB-169E-4155-A47D-550C2A2CD4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43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are we here? We know that climate is impacting us right now. Local solutions to global problems. Change at scale. Stewardship – opportunity to be part of the solution and to make impactful change for future generations. A big change is needed now.</a:t>
            </a:r>
          </a:p>
        </p:txBody>
      </p:sp>
      <p:sp>
        <p:nvSpPr>
          <p:cNvPr id="4" name="Slide Number Placeholder 3"/>
          <p:cNvSpPr>
            <a:spLocks noGrp="1"/>
          </p:cNvSpPr>
          <p:nvPr>
            <p:ph type="sldNum" sz="quarter" idx="5"/>
          </p:nvPr>
        </p:nvSpPr>
        <p:spPr/>
        <p:txBody>
          <a:bodyPr/>
          <a:lstStyle/>
          <a:p>
            <a:fld id="{343664CB-169E-4155-A47D-550C2A2CD4D3}" type="slidenum">
              <a:rPr lang="en-GB" smtClean="0"/>
              <a:t>3</a:t>
            </a:fld>
            <a:endParaRPr lang="en-GB"/>
          </a:p>
        </p:txBody>
      </p:sp>
    </p:spTree>
    <p:extLst>
      <p:ext uri="{BB962C8B-B14F-4D97-AF65-F5344CB8AC3E}">
        <p14:creationId xmlns:p14="http://schemas.microsoft.com/office/powerpoint/2010/main" val="91342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we are also feeling the consequences in Britain as well – with the recent flooding famously in </a:t>
            </a:r>
            <a:r>
              <a:rPr lang="en-GB" dirty="0" err="1"/>
              <a:t>Fishlake</a:t>
            </a:r>
            <a:r>
              <a:rPr lang="en-GB" dirty="0"/>
              <a:t>. There was an announcement to spend millions on concrete – but no word about what they would do upstream – investments in land nature and climate friendly land management that has economic, employment, and wider environmental benefits.</a:t>
            </a:r>
          </a:p>
        </p:txBody>
      </p:sp>
      <p:sp>
        <p:nvSpPr>
          <p:cNvPr id="4" name="Slide Number Placeholder 3"/>
          <p:cNvSpPr>
            <a:spLocks noGrp="1"/>
          </p:cNvSpPr>
          <p:nvPr>
            <p:ph type="sldNum" sz="quarter" idx="5"/>
          </p:nvPr>
        </p:nvSpPr>
        <p:spPr/>
        <p:txBody>
          <a:bodyPr/>
          <a:lstStyle/>
          <a:p>
            <a:fld id="{343664CB-169E-4155-A47D-550C2A2CD4D3}" type="slidenum">
              <a:rPr lang="en-GB" smtClean="0"/>
              <a:t>4</a:t>
            </a:fld>
            <a:endParaRPr lang="en-GB"/>
          </a:p>
        </p:txBody>
      </p:sp>
    </p:spTree>
    <p:extLst>
      <p:ext uri="{BB962C8B-B14F-4D97-AF65-F5344CB8AC3E}">
        <p14:creationId xmlns:p14="http://schemas.microsoft.com/office/powerpoint/2010/main" val="263774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the political will to make a change, and we know that things are changing. In 2019 the context shifted significantly. We have a sense of direction from the First Minister – but the policy deliverability of this is unclear. We need land managers to lead our policymakers.</a:t>
            </a:r>
          </a:p>
        </p:txBody>
      </p:sp>
      <p:sp>
        <p:nvSpPr>
          <p:cNvPr id="4" name="Slide Number Placeholder 3"/>
          <p:cNvSpPr>
            <a:spLocks noGrp="1"/>
          </p:cNvSpPr>
          <p:nvPr>
            <p:ph type="sldNum" sz="quarter" idx="5"/>
          </p:nvPr>
        </p:nvSpPr>
        <p:spPr/>
        <p:txBody>
          <a:bodyPr/>
          <a:lstStyle/>
          <a:p>
            <a:fld id="{343664CB-169E-4155-A47D-550C2A2CD4D3}" type="slidenum">
              <a:rPr lang="en-GB" smtClean="0"/>
              <a:t>5</a:t>
            </a:fld>
            <a:endParaRPr lang="en-GB"/>
          </a:p>
        </p:txBody>
      </p:sp>
    </p:spTree>
    <p:extLst>
      <p:ext uri="{BB962C8B-B14F-4D97-AF65-F5344CB8AC3E}">
        <p14:creationId xmlns:p14="http://schemas.microsoft.com/office/powerpoint/2010/main" val="358211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report was written by the National Biodiversity Network. We have a climate emergency, but there is also a wildlife crisis. We also owe this to future generations, we have a moral responsibility to all do our bit for wildlife.</a:t>
            </a:r>
          </a:p>
          <a:p>
            <a:r>
              <a:rPr lang="en-GB" dirty="0"/>
              <a:t>But this programme is not about telling you that the world is in a terrible state. It is about capacity building to make change.</a:t>
            </a:r>
          </a:p>
        </p:txBody>
      </p:sp>
      <p:sp>
        <p:nvSpPr>
          <p:cNvPr id="4" name="Slide Number Placeholder 3"/>
          <p:cNvSpPr>
            <a:spLocks noGrp="1"/>
          </p:cNvSpPr>
          <p:nvPr>
            <p:ph type="sldNum" sz="quarter" idx="5"/>
          </p:nvPr>
        </p:nvSpPr>
        <p:spPr/>
        <p:txBody>
          <a:bodyPr/>
          <a:lstStyle/>
          <a:p>
            <a:fld id="{343664CB-169E-4155-A47D-550C2A2CD4D3}" type="slidenum">
              <a:rPr lang="en-GB" smtClean="0"/>
              <a:t>6</a:t>
            </a:fld>
            <a:endParaRPr lang="en-GB"/>
          </a:p>
        </p:txBody>
      </p:sp>
    </p:spTree>
    <p:extLst>
      <p:ext uri="{BB962C8B-B14F-4D97-AF65-F5344CB8AC3E}">
        <p14:creationId xmlns:p14="http://schemas.microsoft.com/office/powerpoint/2010/main" val="314262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this context, a lot of thinking is being done on how to shift the way we do things. And this course is about getting you on the front foot to take the new opportunities that this presents. Land is a vital asset that you are all involved in. It can be used to address these climate and nature challenges. Tomorrow you will learn more about natural capital and the opportunities this concept provides.</a:t>
            </a:r>
          </a:p>
        </p:txBody>
      </p:sp>
      <p:sp>
        <p:nvSpPr>
          <p:cNvPr id="4" name="Slide Number Placeholder 3"/>
          <p:cNvSpPr>
            <a:spLocks noGrp="1"/>
          </p:cNvSpPr>
          <p:nvPr>
            <p:ph type="sldNum" sz="quarter" idx="5"/>
          </p:nvPr>
        </p:nvSpPr>
        <p:spPr/>
        <p:txBody>
          <a:bodyPr/>
          <a:lstStyle/>
          <a:p>
            <a:fld id="{343664CB-169E-4155-A47D-550C2A2CD4D3}" type="slidenum">
              <a:rPr lang="en-GB" smtClean="0"/>
              <a:t>7</a:t>
            </a:fld>
            <a:endParaRPr lang="en-GB"/>
          </a:p>
        </p:txBody>
      </p:sp>
    </p:spTree>
    <p:extLst>
      <p:ext uri="{BB962C8B-B14F-4D97-AF65-F5344CB8AC3E}">
        <p14:creationId xmlns:p14="http://schemas.microsoft.com/office/powerpoint/2010/main" val="118069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Remeandering</a:t>
            </a:r>
            <a:r>
              <a:rPr lang="en-GB" dirty="0"/>
              <a:t> – more salmon and pearl mussels – doubled populations – more fish (food, an ecosystem service) to catch – more attractive to anglers – economic benefits to the estate as well as reducing diffuse pollution and sequestering carbon and reducing flood risk from riparian planting. Done in partnership with other estates on the catchment, Angus Council, and the Fisheries Trust, RSPB and others in the River South </a:t>
            </a:r>
            <a:r>
              <a:rPr lang="en-GB" dirty="0" err="1"/>
              <a:t>Esk</a:t>
            </a:r>
            <a:r>
              <a:rPr lang="en-GB" dirty="0"/>
              <a:t> partnership.</a:t>
            </a:r>
          </a:p>
        </p:txBody>
      </p:sp>
      <p:sp>
        <p:nvSpPr>
          <p:cNvPr id="4" name="Slide Number Placeholder 3"/>
          <p:cNvSpPr>
            <a:spLocks noGrp="1"/>
          </p:cNvSpPr>
          <p:nvPr>
            <p:ph type="sldNum" sz="quarter" idx="5"/>
          </p:nvPr>
        </p:nvSpPr>
        <p:spPr/>
        <p:txBody>
          <a:bodyPr/>
          <a:lstStyle/>
          <a:p>
            <a:fld id="{343664CB-169E-4155-A47D-550C2A2CD4D3}" type="slidenum">
              <a:rPr lang="en-GB" smtClean="0"/>
              <a:t>8</a:t>
            </a:fld>
            <a:endParaRPr lang="en-GB"/>
          </a:p>
        </p:txBody>
      </p:sp>
    </p:spTree>
    <p:extLst>
      <p:ext uri="{BB962C8B-B14F-4D97-AF65-F5344CB8AC3E}">
        <p14:creationId xmlns:p14="http://schemas.microsoft.com/office/powerpoint/2010/main" val="1623372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end with the pitch, invite you to read it, and ask any questions.</a:t>
            </a:r>
          </a:p>
        </p:txBody>
      </p:sp>
      <p:sp>
        <p:nvSpPr>
          <p:cNvPr id="4" name="Slide Number Placeholder 3"/>
          <p:cNvSpPr>
            <a:spLocks noGrp="1"/>
          </p:cNvSpPr>
          <p:nvPr>
            <p:ph type="sldNum" sz="quarter" idx="5"/>
          </p:nvPr>
        </p:nvSpPr>
        <p:spPr/>
        <p:txBody>
          <a:bodyPr/>
          <a:lstStyle/>
          <a:p>
            <a:fld id="{343664CB-169E-4155-A47D-550C2A2CD4D3}" type="slidenum">
              <a:rPr lang="en-GB" smtClean="0"/>
              <a:t>9</a:t>
            </a:fld>
            <a:endParaRPr lang="en-GB"/>
          </a:p>
        </p:txBody>
      </p:sp>
    </p:spTree>
    <p:extLst>
      <p:ext uri="{BB962C8B-B14F-4D97-AF65-F5344CB8AC3E}">
        <p14:creationId xmlns:p14="http://schemas.microsoft.com/office/powerpoint/2010/main" val="266436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195561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99048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406636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3627BA5-14FE-4023-9FD9-507DC1F0CAB0}" type="datetime1">
              <a:rPr lang="en-US" altLang="en-US"/>
              <a:pPr>
                <a:defRPr/>
              </a:pPr>
              <a:t>1/24/2020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A5DAC6-8355-4819-A951-B6B953B390DB}" type="slidenum">
              <a:rPr lang="en-US" altLang="en-US"/>
              <a:pPr>
                <a:defRPr/>
              </a:pPr>
              <a:t>‹#›</a:t>
            </a:fld>
            <a:endParaRPr lang="en-US" altLang="en-US" dirty="0"/>
          </a:p>
        </p:txBody>
      </p:sp>
    </p:spTree>
    <p:extLst>
      <p:ext uri="{BB962C8B-B14F-4D97-AF65-F5344CB8AC3E}">
        <p14:creationId xmlns:p14="http://schemas.microsoft.com/office/powerpoint/2010/main" val="292465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7D3CAC-160D-4452-BF0D-9B6DB099F720}" type="datetime1">
              <a:rPr lang="en-US" altLang="en-US"/>
              <a:pPr>
                <a:defRPr/>
              </a:pPr>
              <a:t>1/24/2020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E06734-380D-46A5-9C25-0BAB6ADB01BC}" type="slidenum">
              <a:rPr lang="en-US" altLang="en-US"/>
              <a:pPr>
                <a:defRPr/>
              </a:pPr>
              <a:t>‹#›</a:t>
            </a:fld>
            <a:endParaRPr lang="en-US" altLang="en-US" dirty="0"/>
          </a:p>
        </p:txBody>
      </p:sp>
    </p:spTree>
    <p:extLst>
      <p:ext uri="{BB962C8B-B14F-4D97-AF65-F5344CB8AC3E}">
        <p14:creationId xmlns:p14="http://schemas.microsoft.com/office/powerpoint/2010/main" val="12677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DB5185A9-EFE1-4E7D-9A10-A5229193BF90}" type="datetime1">
              <a:rPr lang="en-US" altLang="en-US"/>
              <a:pPr>
                <a:defRPr/>
              </a:pPr>
              <a:t>1/24/2020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CFBD66-A56F-4C55-9E00-7E9647B58084}" type="slidenum">
              <a:rPr lang="en-US" altLang="en-US"/>
              <a:pPr>
                <a:defRPr/>
              </a:pPr>
              <a:t>‹#›</a:t>
            </a:fld>
            <a:endParaRPr lang="en-US" altLang="en-US" dirty="0"/>
          </a:p>
        </p:txBody>
      </p:sp>
    </p:spTree>
    <p:extLst>
      <p:ext uri="{BB962C8B-B14F-4D97-AF65-F5344CB8AC3E}">
        <p14:creationId xmlns:p14="http://schemas.microsoft.com/office/powerpoint/2010/main" val="3222836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31FF8AC-DF4B-428A-B282-2A1B1DD02504}" type="datetime1">
              <a:rPr lang="en-US" altLang="en-US"/>
              <a:pPr>
                <a:defRPr/>
              </a:pPr>
              <a:t>1/24/2020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C8BA86-8542-420A-BA99-1506A58F7FFB}" type="slidenum">
              <a:rPr lang="en-US" altLang="en-US"/>
              <a:pPr>
                <a:defRPr/>
              </a:pPr>
              <a:t>‹#›</a:t>
            </a:fld>
            <a:endParaRPr lang="en-US" altLang="en-US" dirty="0"/>
          </a:p>
        </p:txBody>
      </p:sp>
    </p:spTree>
    <p:extLst>
      <p:ext uri="{BB962C8B-B14F-4D97-AF65-F5344CB8AC3E}">
        <p14:creationId xmlns:p14="http://schemas.microsoft.com/office/powerpoint/2010/main" val="243643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F313CBA-25A8-4C03-87C9-14B82DA0B2EC}" type="datetime1">
              <a:rPr lang="en-US" altLang="en-US"/>
              <a:pPr>
                <a:defRPr/>
              </a:pPr>
              <a:t>1/24/2020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35B57F-A93D-49F9-903D-AED857499AFA}" type="slidenum">
              <a:rPr lang="en-US" altLang="en-US"/>
              <a:pPr>
                <a:defRPr/>
              </a:pPr>
              <a:t>‹#›</a:t>
            </a:fld>
            <a:endParaRPr lang="en-US" altLang="en-US" dirty="0"/>
          </a:p>
        </p:txBody>
      </p:sp>
    </p:spTree>
    <p:extLst>
      <p:ext uri="{BB962C8B-B14F-4D97-AF65-F5344CB8AC3E}">
        <p14:creationId xmlns:p14="http://schemas.microsoft.com/office/powerpoint/2010/main" val="549161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670F8D6-0C70-463E-8352-D4D2C86CE127}" type="datetime1">
              <a:rPr lang="en-US" altLang="en-US"/>
              <a:pPr>
                <a:defRPr/>
              </a:pPr>
              <a:t>1/24/2020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62C9A9-68AD-4EAC-A144-B853A82A9579}" type="slidenum">
              <a:rPr lang="en-US" altLang="en-US"/>
              <a:pPr>
                <a:defRPr/>
              </a:pPr>
              <a:t>‹#›</a:t>
            </a:fld>
            <a:endParaRPr lang="en-US" altLang="en-US" dirty="0"/>
          </a:p>
        </p:txBody>
      </p:sp>
    </p:spTree>
    <p:extLst>
      <p:ext uri="{BB962C8B-B14F-4D97-AF65-F5344CB8AC3E}">
        <p14:creationId xmlns:p14="http://schemas.microsoft.com/office/powerpoint/2010/main" val="1775502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B69F30-F8A3-4116-84EE-58DAFEB89AA0}" type="datetime1">
              <a:rPr lang="en-US" altLang="en-US"/>
              <a:pPr>
                <a:defRPr/>
              </a:pPr>
              <a:t>1/24/2020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5399B0-CA35-4A56-9E87-CBC74DD00DDE}" type="slidenum">
              <a:rPr lang="en-US" altLang="en-US"/>
              <a:pPr>
                <a:defRPr/>
              </a:pPr>
              <a:t>‹#›</a:t>
            </a:fld>
            <a:endParaRPr lang="en-US" altLang="en-US" dirty="0"/>
          </a:p>
        </p:txBody>
      </p:sp>
    </p:spTree>
    <p:extLst>
      <p:ext uri="{BB962C8B-B14F-4D97-AF65-F5344CB8AC3E}">
        <p14:creationId xmlns:p14="http://schemas.microsoft.com/office/powerpoint/2010/main" val="3828015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28C8F99A-2A18-4E6B-9FFF-E812789DB4B6}" type="datetime1">
              <a:rPr lang="en-US" altLang="en-US"/>
              <a:pPr>
                <a:defRPr/>
              </a:pPr>
              <a:t>1/24/2020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E7EEB6-079F-458D-82F8-B9AEC90A680B}" type="slidenum">
              <a:rPr lang="en-US" altLang="en-US"/>
              <a:pPr>
                <a:defRPr/>
              </a:pPr>
              <a:t>‹#›</a:t>
            </a:fld>
            <a:endParaRPr lang="en-US" altLang="en-US" dirty="0"/>
          </a:p>
        </p:txBody>
      </p:sp>
    </p:spTree>
    <p:extLst>
      <p:ext uri="{BB962C8B-B14F-4D97-AF65-F5344CB8AC3E}">
        <p14:creationId xmlns:p14="http://schemas.microsoft.com/office/powerpoint/2010/main" val="331782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2949997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047B92C-2867-4EAF-B8B5-548E78CDC5D2}" type="datetime1">
              <a:rPr lang="en-US" altLang="en-US"/>
              <a:pPr>
                <a:defRPr/>
              </a:pPr>
              <a:t>1/24/2020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57C111-0D25-4658-9418-10D15570D2A0}" type="slidenum">
              <a:rPr lang="en-US" altLang="en-US"/>
              <a:pPr>
                <a:defRPr/>
              </a:pPr>
              <a:t>‹#›</a:t>
            </a:fld>
            <a:endParaRPr lang="en-US" altLang="en-US" dirty="0"/>
          </a:p>
        </p:txBody>
      </p:sp>
    </p:spTree>
    <p:extLst>
      <p:ext uri="{BB962C8B-B14F-4D97-AF65-F5344CB8AC3E}">
        <p14:creationId xmlns:p14="http://schemas.microsoft.com/office/powerpoint/2010/main" val="2111413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046560-0729-4DC8-A731-8FE6B705AB3D}" type="datetime1">
              <a:rPr lang="en-US" altLang="en-US"/>
              <a:pPr>
                <a:defRPr/>
              </a:pPr>
              <a:t>1/24/2020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20759B-BCEA-4770-B597-BA3CB72DEBA8}" type="slidenum">
              <a:rPr lang="en-US" altLang="en-US"/>
              <a:pPr>
                <a:defRPr/>
              </a:pPr>
              <a:t>‹#›</a:t>
            </a:fld>
            <a:endParaRPr lang="en-US" altLang="en-US" dirty="0"/>
          </a:p>
        </p:txBody>
      </p:sp>
    </p:spTree>
    <p:extLst>
      <p:ext uri="{BB962C8B-B14F-4D97-AF65-F5344CB8AC3E}">
        <p14:creationId xmlns:p14="http://schemas.microsoft.com/office/powerpoint/2010/main" val="137280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95FD98-FAE5-43F7-B0AA-224364CA5EDC}" type="datetime1">
              <a:rPr lang="en-US" altLang="en-US"/>
              <a:pPr>
                <a:defRPr/>
              </a:pPr>
              <a:t>1/24/2020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136B7D-4CD7-4E5E-9410-F5D0769D23AC}" type="slidenum">
              <a:rPr lang="en-US" altLang="en-US"/>
              <a:pPr>
                <a:defRPr/>
              </a:pPr>
              <a:t>‹#›</a:t>
            </a:fld>
            <a:endParaRPr lang="en-US" altLang="en-US" dirty="0"/>
          </a:p>
        </p:txBody>
      </p:sp>
    </p:spTree>
    <p:extLst>
      <p:ext uri="{BB962C8B-B14F-4D97-AF65-F5344CB8AC3E}">
        <p14:creationId xmlns:p14="http://schemas.microsoft.com/office/powerpoint/2010/main" val="2879098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2153596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348397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86658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1953221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1788530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3490583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204499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4210723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1017558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2449774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2818057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412180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212932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174552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12701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97967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282104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51D3D81C-7538-4A3E-B90C-2AFE08EEE26B}" type="datetimeFigureOut">
              <a:rPr lang="en-GB" smtClean="0"/>
              <a:t>24/01/2020</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289297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5" charset="0"/>
                <a:ea typeface="ＭＳ Ｐゴシック" pitchFamily="-65" charset="-128"/>
              </a:defRPr>
            </a:lvl1pPr>
          </a:lstStyle>
          <a:p>
            <a:fld id="{51D3D81C-7538-4A3E-B90C-2AFE08EEE26B}" type="datetimeFigureOut">
              <a:rPr lang="en-GB" smtClean="0"/>
              <a:t>24/01/2020</a:t>
            </a:fld>
            <a:endParaRPr lang="en-GB"/>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endParaRPr lang="en-GB"/>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ea typeface="ＭＳ Ｐゴシック" pitchFamily="-65" charset="-128"/>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3746546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189"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189"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377"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566"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754"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5" charset="0"/>
                <a:ea typeface="ＭＳ Ｐゴシック" pitchFamily="-65" charset="-128"/>
              </a:defRPr>
            </a:lvl1pPr>
          </a:lstStyle>
          <a:p>
            <a:pPr>
              <a:defRPr/>
            </a:pPr>
            <a:fld id="{1D35AB93-3685-4E61-B50D-1082A07C3433}" type="datetime1">
              <a:rPr lang="en-US" altLang="en-US"/>
              <a:pPr>
                <a:defRPr/>
              </a:pPr>
              <a:t>1/24/2020</a:t>
            </a:fld>
            <a:endParaRPr lang="en-US" alt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ea typeface="ＭＳ Ｐゴシック" pitchFamily="-65" charset="-128"/>
              </a:defRPr>
            </a:lvl1pPr>
          </a:lstStyle>
          <a:p>
            <a:pPr>
              <a:defRPr/>
            </a:pPr>
            <a:fld id="{35BF60D7-E78C-4829-805A-45C0C22AF40C}" type="slidenum">
              <a:rPr lang="en-US" altLang="en-US"/>
              <a:pPr>
                <a:defRPr/>
              </a:pPr>
              <a:t>‹#›</a:t>
            </a:fld>
            <a:endParaRPr lang="en-US" altLang="en-US" dirty="0"/>
          </a:p>
        </p:txBody>
      </p:sp>
    </p:spTree>
    <p:extLst>
      <p:ext uri="{BB962C8B-B14F-4D97-AF65-F5344CB8AC3E}">
        <p14:creationId xmlns:p14="http://schemas.microsoft.com/office/powerpoint/2010/main" val="66124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5" charset="0"/>
                <a:ea typeface="ＭＳ Ｐゴシック" pitchFamily="-65" charset="-128"/>
              </a:defRPr>
            </a:lvl1pPr>
          </a:lstStyle>
          <a:p>
            <a:fld id="{51D3D81C-7538-4A3E-B90C-2AFE08EEE26B}" type="datetimeFigureOut">
              <a:rPr lang="en-GB" smtClean="0"/>
              <a:t>24/01/2020</a:t>
            </a:fld>
            <a:endParaRPr lang="en-GB"/>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endParaRPr lang="en-GB"/>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ea typeface="ＭＳ Ｐゴシック" pitchFamily="-65" charset="-128"/>
              </a:defRPr>
            </a:lvl1pPr>
          </a:lstStyle>
          <a:p>
            <a:fld id="{1AB93178-7827-46C7-8549-39A39A9C2E3E}" type="slidenum">
              <a:rPr lang="en-GB" smtClean="0"/>
              <a:t>‹#›</a:t>
            </a:fld>
            <a:endParaRPr lang="en-GB"/>
          </a:p>
        </p:txBody>
      </p:sp>
    </p:spTree>
    <p:extLst>
      <p:ext uri="{BB962C8B-B14F-4D97-AF65-F5344CB8AC3E}">
        <p14:creationId xmlns:p14="http://schemas.microsoft.com/office/powerpoint/2010/main" val="13214252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189"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189"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377"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566"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754"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ush green field&#10;&#10;Description automatically generated">
            <a:extLst>
              <a:ext uri="{FF2B5EF4-FFF2-40B4-BE49-F238E27FC236}">
                <a16:creationId xmlns:a16="http://schemas.microsoft.com/office/drawing/2014/main" id="{20B03CEF-9763-4BFE-BBB0-98A2B9BC5CA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02932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4EC29C6-61A2-42F3-B81F-7D8F1CABDE0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1188" y="548006"/>
            <a:ext cx="8229624" cy="57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30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50FE8F-85B1-4541-9F79-BA7EFBAB7F62}"/>
              </a:ext>
            </a:extLst>
          </p:cNvPr>
          <p:cNvSpPr/>
          <p:nvPr/>
        </p:nvSpPr>
        <p:spPr>
          <a:xfrm>
            <a:off x="173421" y="173421"/>
            <a:ext cx="11792607" cy="649539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seo Sans 500"/>
              <a:ea typeface="+mn-ea"/>
              <a:cs typeface="+mn-cs"/>
            </a:endParaRPr>
          </a:p>
        </p:txBody>
      </p:sp>
      <p:sp>
        <p:nvSpPr>
          <p:cNvPr id="2" name="Title 1">
            <a:extLst>
              <a:ext uri="{FF2B5EF4-FFF2-40B4-BE49-F238E27FC236}">
                <a16:creationId xmlns:a16="http://schemas.microsoft.com/office/drawing/2014/main" id="{79B3F94B-D7CB-455D-82C2-80706A227CFE}"/>
              </a:ext>
            </a:extLst>
          </p:cNvPr>
          <p:cNvSpPr>
            <a:spLocks noGrp="1"/>
          </p:cNvSpPr>
          <p:nvPr>
            <p:ph type="ctrTitle"/>
          </p:nvPr>
        </p:nvSpPr>
        <p:spPr>
          <a:xfrm>
            <a:off x="1497724" y="792544"/>
            <a:ext cx="9144000" cy="3448050"/>
          </a:xfrm>
        </p:spPr>
        <p:txBody>
          <a:bodyPr>
            <a:normAutofit/>
          </a:bodyPr>
          <a:lstStyle/>
          <a:p>
            <a:r>
              <a:rPr lang="en-GB" sz="7200" dirty="0">
                <a:solidFill>
                  <a:schemeClr val="bg1"/>
                </a:solidFill>
                <a:latin typeface="Museo Sans 500" panose="02000000000000000000" pitchFamily="50" charset="0"/>
              </a:rPr>
              <a:t>LANDSCAPE LEADERSHIP</a:t>
            </a:r>
          </a:p>
        </p:txBody>
      </p:sp>
      <p:sp>
        <p:nvSpPr>
          <p:cNvPr id="7" name="Title 1">
            <a:extLst>
              <a:ext uri="{FF2B5EF4-FFF2-40B4-BE49-F238E27FC236}">
                <a16:creationId xmlns:a16="http://schemas.microsoft.com/office/drawing/2014/main" id="{6D9E938A-7A6F-454D-A4AB-11568C3C0BBF}"/>
              </a:ext>
            </a:extLst>
          </p:cNvPr>
          <p:cNvSpPr txBox="1">
            <a:spLocks/>
          </p:cNvSpPr>
          <p:nvPr/>
        </p:nvSpPr>
        <p:spPr bwMode="auto">
          <a:xfrm>
            <a:off x="588168" y="4341431"/>
            <a:ext cx="6514381" cy="198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189" rtl="0" eaLnBrk="1" fontAlgn="base" hangingPunct="1">
              <a:spcBef>
                <a:spcPct val="0"/>
              </a:spcBef>
              <a:spcAft>
                <a:spcPct val="0"/>
              </a:spcAft>
              <a:defRPr sz="4400" kern="1200">
                <a:solidFill>
                  <a:schemeClr val="tx1"/>
                </a:solidFill>
                <a:latin typeface="+mj-lt"/>
                <a:ea typeface="ＭＳ Ｐゴシック" pitchFamily="-65" charset="-128"/>
                <a:cs typeface="+mj-cs"/>
              </a:defRPr>
            </a:lvl1pPr>
            <a:lvl2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2pPr>
            <a:lvl3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3pPr>
            <a:lvl4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4pPr>
            <a:lvl5pPr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5pPr>
            <a:lvl6pPr marL="457189"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6pPr>
            <a:lvl7pPr marL="914377"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7pPr>
            <a:lvl8pPr marL="1371566"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8pPr>
            <a:lvl9pPr marL="1828754" algn="ctr" defTabSz="457189" rtl="0" eaLnBrk="1" fontAlgn="base" hangingPunct="1">
              <a:spcBef>
                <a:spcPct val="0"/>
              </a:spcBef>
              <a:spcAft>
                <a:spcPct val="0"/>
              </a:spcAft>
              <a:defRPr sz="4400">
                <a:solidFill>
                  <a:schemeClr val="tx1"/>
                </a:solidFill>
                <a:latin typeface="Calibri" pitchFamily="-65" charset="0"/>
                <a:ea typeface="ＭＳ Ｐゴシック" pitchFamily="-65" charset="-128"/>
              </a:defRPr>
            </a:lvl9pPr>
          </a:lstStyle>
          <a:p>
            <a:pPr marL="0" marR="0" lvl="0" indent="0" algn="l" defTabSz="457189" rtl="0" eaLnBrk="1" fontAlgn="base" latinLnBrk="0" hangingPunct="1">
              <a:lnSpc>
                <a:spcPct val="100000"/>
              </a:lnSpc>
              <a:spcBef>
                <a:spcPct val="0"/>
              </a:spcBef>
              <a:spcAft>
                <a:spcPct val="0"/>
              </a:spcAft>
              <a:buClrTx/>
              <a:buSzTx/>
              <a:buFontTx/>
              <a:buNone/>
              <a:tabLst/>
              <a:defRPr/>
            </a:pPr>
            <a:r>
              <a:rPr lang="en-GB" sz="3200" dirty="0">
                <a:solidFill>
                  <a:prstClr val="white"/>
                </a:solidFill>
                <a:latin typeface="Museo Sans 500" panose="02000000000000000000" pitchFamily="50" charset="0"/>
              </a:rPr>
              <a:t>DAVID MICHIE</a:t>
            </a:r>
            <a:endParaRPr kumimoji="0" lang="en-GB" sz="3200" b="0" i="0" u="none" strike="noStrike" kern="1200" cap="none" spc="0" normalizeH="0" baseline="0" noProof="0" dirty="0">
              <a:ln>
                <a:noFill/>
              </a:ln>
              <a:solidFill>
                <a:prstClr val="white"/>
              </a:solidFill>
              <a:effectLst/>
              <a:uLnTx/>
              <a:uFillTx/>
              <a:latin typeface="Museo Sans 500" panose="02000000000000000000" pitchFamily="50" charset="0"/>
              <a:ea typeface="ＭＳ Ｐゴシック" pitchFamily="-65" charset="-128"/>
              <a:cs typeface="+mj-cs"/>
            </a:endParaRPr>
          </a:p>
          <a:p>
            <a:pPr marL="0" marR="0" lvl="0" indent="0" algn="l" defTabSz="457189" rtl="0" eaLnBrk="1" fontAlgn="base" latinLnBrk="0" hangingPunct="1">
              <a:lnSpc>
                <a:spcPct val="100000"/>
              </a:lnSpc>
              <a:spcBef>
                <a:spcPct val="0"/>
              </a:spcBef>
              <a:spcAft>
                <a:spcPct val="0"/>
              </a:spcAft>
              <a:buClrTx/>
              <a:buSzTx/>
              <a:buFontTx/>
              <a:buNone/>
              <a:tabLst/>
              <a:defRPr/>
            </a:pPr>
            <a:r>
              <a:rPr lang="en-GB" sz="3200" dirty="0">
                <a:solidFill>
                  <a:prstClr val="white"/>
                </a:solidFill>
                <a:latin typeface="Museo Sans 500" panose="02000000000000000000" pitchFamily="50" charset="0"/>
              </a:rPr>
              <a:t>DEPUTY DIRECTOR </a:t>
            </a:r>
            <a:endParaRPr kumimoji="0" lang="en-GB" sz="3200" b="0" i="0" u="none" strike="noStrike" kern="1200" cap="none" spc="0" normalizeH="0" baseline="0" noProof="0" dirty="0">
              <a:ln>
                <a:noFill/>
              </a:ln>
              <a:solidFill>
                <a:prstClr val="white"/>
              </a:solidFill>
              <a:effectLst/>
              <a:uLnTx/>
              <a:uFillTx/>
              <a:latin typeface="Museo Sans 500" panose="02000000000000000000" pitchFamily="50" charset="0"/>
              <a:ea typeface="ＭＳ Ｐゴシック" pitchFamily="-65" charset="-128"/>
              <a:cs typeface="+mj-cs"/>
            </a:endParaRPr>
          </a:p>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Museo Sans 500" panose="02000000000000000000" pitchFamily="50" charset="0"/>
                <a:ea typeface="ＭＳ Ｐゴシック" pitchFamily="-65" charset="-128"/>
                <a:cs typeface="+mj-cs"/>
              </a:rPr>
              <a:t>SOIL ASSOCIATION SCOTLAND</a:t>
            </a:r>
          </a:p>
        </p:txBody>
      </p:sp>
      <p:pic>
        <p:nvPicPr>
          <p:cNvPr id="6" name="Picture 2">
            <a:extLst>
              <a:ext uri="{FF2B5EF4-FFF2-40B4-BE49-F238E27FC236}">
                <a16:creationId xmlns:a16="http://schemas.microsoft.com/office/drawing/2014/main" id="{AA621A4D-82DE-4B22-845C-BB115282B84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17641" y="4540493"/>
            <a:ext cx="2264759" cy="158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47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smoke&#10;&#10;Description automatically generated">
            <a:extLst>
              <a:ext uri="{FF2B5EF4-FFF2-40B4-BE49-F238E27FC236}">
                <a16:creationId xmlns:a16="http://schemas.microsoft.com/office/drawing/2014/main" id="{115866FF-C869-47D5-BC3D-757059BDC6B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0530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on a boat in the water&#10;&#10;Description automatically generated">
            <a:extLst>
              <a:ext uri="{FF2B5EF4-FFF2-40B4-BE49-F238E27FC236}">
                <a16:creationId xmlns:a16="http://schemas.microsoft.com/office/drawing/2014/main" id="{71A4A554-9D4C-4265-8DAE-58448E4EC3B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79298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53F1-7083-4A19-9228-AB880FDEC3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22F205D-A5E2-4227-9FB1-65D23D0EA8B9}"/>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0C1B788D-3CDE-4BB7-9029-CDB4DD9684FF}"/>
              </a:ext>
            </a:extLst>
          </p:cNvPr>
          <p:cNvSpPr/>
          <p:nvPr/>
        </p:nvSpPr>
        <p:spPr>
          <a:xfrm>
            <a:off x="173421" y="173421"/>
            <a:ext cx="11792607" cy="6495393"/>
          </a:xfrm>
          <a:prstGeom prst="rect">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E5E579BF-33F0-4156-B35E-204FE0FCF544}"/>
              </a:ext>
            </a:extLst>
          </p:cNvPr>
          <p:cNvSpPr txBox="1">
            <a:spLocks/>
          </p:cNvSpPr>
          <p:nvPr/>
        </p:nvSpPr>
        <p:spPr>
          <a:xfrm>
            <a:off x="609601" y="274638"/>
            <a:ext cx="10530839" cy="630872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i="1" dirty="0">
                <a:solidFill>
                  <a:schemeClr val="bg1"/>
                </a:solidFill>
                <a:latin typeface="Museo Sans 500" panose="02000000000000000000" pitchFamily="50" charset="0"/>
              </a:rPr>
              <a:t>“As First Minister of Scotland I am declaring that there is a climate emergency; and Scotland will live up to our responsibility to tackle it… </a:t>
            </a:r>
          </a:p>
          <a:p>
            <a:r>
              <a:rPr lang="en-GB" sz="3600" i="1" dirty="0">
                <a:solidFill>
                  <a:schemeClr val="bg1"/>
                </a:solidFill>
                <a:latin typeface="Museo Sans 500" panose="02000000000000000000" pitchFamily="50" charset="0"/>
              </a:rPr>
              <a:t>Later this week, the Committee on Climate Change will publish new scientific advice on Scotland’s targets. I am making this public promise to the young people I met, and to their entire generation. If that advice says that we can go further or faster, we will do so. We will lead by example.”</a:t>
            </a:r>
          </a:p>
          <a:p>
            <a:pPr algn="ctr"/>
            <a:endParaRPr lang="en-GB" sz="3300" i="1" dirty="0">
              <a:solidFill>
                <a:schemeClr val="bg1"/>
              </a:solidFill>
              <a:latin typeface="Museo Sans 500" panose="02000000000000000000" pitchFamily="50" charset="0"/>
            </a:endParaRPr>
          </a:p>
          <a:p>
            <a:pPr algn="ctr"/>
            <a:r>
              <a:rPr lang="en-GB" sz="3600" i="1" dirty="0">
                <a:solidFill>
                  <a:schemeClr val="bg1"/>
                </a:solidFill>
                <a:latin typeface="Museo Sans 500" panose="02000000000000000000" pitchFamily="50" charset="0"/>
              </a:rPr>
              <a:t>					</a:t>
            </a:r>
            <a:r>
              <a:rPr lang="en-GB" sz="3300" b="1" dirty="0">
                <a:solidFill>
                  <a:schemeClr val="bg1"/>
                </a:solidFill>
                <a:latin typeface="Museo Sans 500" panose="02000000000000000000" pitchFamily="50" charset="0"/>
              </a:rPr>
              <a:t>Nicola Sturgeon, April 2019</a:t>
            </a:r>
            <a:endParaRPr lang="en-GB" sz="3600" b="1" dirty="0">
              <a:solidFill>
                <a:schemeClr val="bg1"/>
              </a:solidFill>
              <a:latin typeface="Museo Sans 500" panose="02000000000000000000" pitchFamily="50" charset="0"/>
            </a:endParaRPr>
          </a:p>
        </p:txBody>
      </p:sp>
    </p:spTree>
    <p:extLst>
      <p:ext uri="{BB962C8B-B14F-4D97-AF65-F5344CB8AC3E}">
        <p14:creationId xmlns:p14="http://schemas.microsoft.com/office/powerpoint/2010/main" val="192966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E31615-135D-4467-9918-617AEE2EC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59" y="173421"/>
            <a:ext cx="4669890" cy="6495393"/>
          </a:xfrm>
          <a:prstGeom prst="rect">
            <a:avLst/>
          </a:prstGeom>
        </p:spPr>
      </p:pic>
      <p:sp>
        <p:nvSpPr>
          <p:cNvPr id="19" name="Rectangle 18">
            <a:extLst>
              <a:ext uri="{FF2B5EF4-FFF2-40B4-BE49-F238E27FC236}">
                <a16:creationId xmlns:a16="http://schemas.microsoft.com/office/drawing/2014/main" id="{D85572B7-EBAE-47B6-9D6F-FC63D7310DC2}"/>
              </a:ext>
            </a:extLst>
          </p:cNvPr>
          <p:cNvSpPr/>
          <p:nvPr/>
        </p:nvSpPr>
        <p:spPr>
          <a:xfrm>
            <a:off x="5076825" y="173421"/>
            <a:ext cx="6889203" cy="6495393"/>
          </a:xfrm>
          <a:prstGeom prst="rect">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8C6A60D7-0402-4323-AFC3-8C1F6B35FB2A}"/>
              </a:ext>
            </a:extLst>
          </p:cNvPr>
          <p:cNvSpPr>
            <a:spLocks noGrp="1"/>
          </p:cNvSpPr>
          <p:nvPr>
            <p:ph sz="half" idx="2"/>
          </p:nvPr>
        </p:nvSpPr>
        <p:spPr>
          <a:xfrm>
            <a:off x="5372100" y="266700"/>
            <a:ext cx="6267450" cy="6324599"/>
          </a:xfrm>
        </p:spPr>
        <p:txBody>
          <a:bodyPr anchor="ctr"/>
          <a:lstStyle/>
          <a:p>
            <a:r>
              <a:rPr lang="en-GB" sz="3200" dirty="0">
                <a:solidFill>
                  <a:schemeClr val="bg1"/>
                </a:solidFill>
                <a:latin typeface="Museo Sans 500" panose="02000000000000000000" pitchFamily="50" charset="0"/>
              </a:rPr>
              <a:t>48% of species in Scotland have seen their populations decline in the last 10 years</a:t>
            </a:r>
          </a:p>
          <a:p>
            <a:endParaRPr lang="en-GB" sz="3200" dirty="0">
              <a:solidFill>
                <a:schemeClr val="bg1"/>
              </a:solidFill>
              <a:latin typeface="Museo Sans 500" panose="02000000000000000000" pitchFamily="50" charset="0"/>
            </a:endParaRPr>
          </a:p>
          <a:p>
            <a:r>
              <a:rPr lang="en-GB" sz="3200" dirty="0">
                <a:solidFill>
                  <a:schemeClr val="bg1"/>
                </a:solidFill>
                <a:latin typeface="Museo Sans 500" panose="02000000000000000000" pitchFamily="50" charset="0"/>
              </a:rPr>
              <a:t>33% of our wildlife is found in fewer places than in 1970</a:t>
            </a:r>
          </a:p>
        </p:txBody>
      </p:sp>
    </p:spTree>
    <p:extLst>
      <p:ext uri="{BB962C8B-B14F-4D97-AF65-F5344CB8AC3E}">
        <p14:creationId xmlns:p14="http://schemas.microsoft.com/office/powerpoint/2010/main" val="274190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53F1-7083-4A19-9228-AB880FDEC3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22F205D-A5E2-4227-9FB1-65D23D0EA8B9}"/>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0C1B788D-3CDE-4BB7-9029-CDB4DD9684FF}"/>
              </a:ext>
            </a:extLst>
          </p:cNvPr>
          <p:cNvSpPr/>
          <p:nvPr/>
        </p:nvSpPr>
        <p:spPr>
          <a:xfrm>
            <a:off x="173421" y="173421"/>
            <a:ext cx="11792607" cy="6495393"/>
          </a:xfrm>
          <a:prstGeom prst="rect">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E5E579BF-33F0-4156-B35E-204FE0FCF544}"/>
              </a:ext>
            </a:extLst>
          </p:cNvPr>
          <p:cNvSpPr txBox="1">
            <a:spLocks/>
          </p:cNvSpPr>
          <p:nvPr/>
        </p:nvSpPr>
        <p:spPr>
          <a:xfrm>
            <a:off x="1771650" y="1276350"/>
            <a:ext cx="8648700" cy="484981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500" i="1" dirty="0">
                <a:solidFill>
                  <a:schemeClr val="bg1"/>
                </a:solidFill>
                <a:latin typeface="Museo Sans 500" panose="02000000000000000000" pitchFamily="50" charset="0"/>
              </a:rPr>
              <a:t>“It is not nature versus the economy; it is investing in nature to increase prosperity.</a:t>
            </a:r>
            <a:r>
              <a:rPr lang="en-GB" sz="4500" dirty="0">
                <a:solidFill>
                  <a:schemeClr val="bg1"/>
                </a:solidFill>
                <a:latin typeface="Museo Sans 500" panose="02000000000000000000" pitchFamily="50" charset="0"/>
              </a:rPr>
              <a:t>”</a:t>
            </a:r>
          </a:p>
          <a:p>
            <a:pPr algn="ctr"/>
            <a:endParaRPr lang="en-GB" sz="4100" dirty="0">
              <a:solidFill>
                <a:schemeClr val="bg1"/>
              </a:solidFill>
              <a:latin typeface="Museo Sans 500" panose="02000000000000000000" pitchFamily="50" charset="0"/>
            </a:endParaRPr>
          </a:p>
          <a:p>
            <a:pPr algn="ctr"/>
            <a:endParaRPr lang="en-GB" sz="2900" b="1" dirty="0">
              <a:solidFill>
                <a:schemeClr val="bg1"/>
              </a:solidFill>
              <a:latin typeface="Museo Sans 500" panose="02000000000000000000" pitchFamily="50" charset="0"/>
            </a:endParaRPr>
          </a:p>
          <a:p>
            <a:pPr algn="r"/>
            <a:r>
              <a:rPr lang="en-GB" sz="2900" b="1" dirty="0">
                <a:solidFill>
                  <a:schemeClr val="bg1"/>
                </a:solidFill>
                <a:latin typeface="Museo Sans 500" panose="02000000000000000000" pitchFamily="50" charset="0"/>
              </a:rPr>
              <a:t>Green and Prosperous Land, Dieter Helm, 2019</a:t>
            </a:r>
          </a:p>
          <a:p>
            <a:pPr algn="ctr"/>
            <a:endParaRPr lang="en-GB" sz="3600" b="1" dirty="0">
              <a:solidFill>
                <a:schemeClr val="bg1"/>
              </a:solidFill>
              <a:latin typeface="Museo Sans 500" panose="02000000000000000000" pitchFamily="50" charset="0"/>
            </a:endParaRPr>
          </a:p>
        </p:txBody>
      </p:sp>
    </p:spTree>
    <p:extLst>
      <p:ext uri="{BB962C8B-B14F-4D97-AF65-F5344CB8AC3E}">
        <p14:creationId xmlns:p14="http://schemas.microsoft.com/office/powerpoint/2010/main" val="71770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ush green hillside&#10;&#10;Description automatically generated">
            <a:extLst>
              <a:ext uri="{FF2B5EF4-FFF2-40B4-BE49-F238E27FC236}">
                <a16:creationId xmlns:a16="http://schemas.microsoft.com/office/drawing/2014/main" id="{CF8D180C-3B7A-4A7D-B74D-2CE6E18F28CC}"/>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10000"/>
                    </a14:imgEffect>
                    <a14:imgEffect>
                      <a14:brightnessContrast bright="33000" contrast="-1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7259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53F1-7083-4A19-9228-AB880FDEC3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22F205D-A5E2-4227-9FB1-65D23D0EA8B9}"/>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0C1B788D-3CDE-4BB7-9029-CDB4DD9684FF}"/>
              </a:ext>
            </a:extLst>
          </p:cNvPr>
          <p:cNvSpPr/>
          <p:nvPr/>
        </p:nvSpPr>
        <p:spPr>
          <a:xfrm>
            <a:off x="173421" y="173421"/>
            <a:ext cx="11792607" cy="6495393"/>
          </a:xfrm>
          <a:prstGeom prst="rect">
            <a:avLst/>
          </a:prstGeom>
          <a:solidFill>
            <a:srgbClr val="82C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4BB26B9-53D3-418B-B480-85CEFA996FC3}"/>
              </a:ext>
            </a:extLst>
          </p:cNvPr>
          <p:cNvSpPr txBox="1"/>
          <p:nvPr/>
        </p:nvSpPr>
        <p:spPr>
          <a:xfrm>
            <a:off x="1076325" y="881960"/>
            <a:ext cx="10039350" cy="5078313"/>
          </a:xfrm>
          <a:prstGeom prst="rect">
            <a:avLst/>
          </a:prstGeom>
          <a:noFill/>
        </p:spPr>
        <p:txBody>
          <a:bodyPr wrap="square" rtlCol="0">
            <a:spAutoFit/>
          </a:bodyPr>
          <a:lstStyle/>
          <a:p>
            <a:r>
              <a:rPr lang="en-GB" sz="3600" dirty="0">
                <a:solidFill>
                  <a:schemeClr val="bg1"/>
                </a:solidFill>
                <a:latin typeface="Museo Sans 500" panose="02000000000000000000" pitchFamily="50" charset="0"/>
              </a:rPr>
              <a:t>The group will provide leadership on the biggest challenges facing the natural environment in Scotland and the world: wildlife and climate change.  There has been a lack of political leadership in rural Scotland on these vitally important issues and the aim of the programme is to enable, empower, and connect influential leaders with the capacity to make change.</a:t>
            </a:r>
            <a:endParaRPr lang="en-GB" sz="4800" dirty="0">
              <a:solidFill>
                <a:schemeClr val="bg1"/>
              </a:solidFill>
              <a:latin typeface="Museo Sans 500" panose="02000000000000000000" pitchFamily="50" charset="0"/>
            </a:endParaRPr>
          </a:p>
        </p:txBody>
      </p:sp>
    </p:spTree>
    <p:extLst>
      <p:ext uri="{BB962C8B-B14F-4D97-AF65-F5344CB8AC3E}">
        <p14:creationId xmlns:p14="http://schemas.microsoft.com/office/powerpoint/2010/main" val="1179211224"/>
      </p:ext>
    </p:extLst>
  </p:cSld>
  <p:clrMapOvr>
    <a:masterClrMapping/>
  </p:clrMapOvr>
</p:sld>
</file>

<file path=ppt/theme/theme1.xml><?xml version="1.0" encoding="utf-8"?>
<a:theme xmlns:a="http://schemas.openxmlformats.org/drawingml/2006/main" name="Soil Association pp theme">
  <a:themeElements>
    <a:clrScheme name="Soil Association">
      <a:dk1>
        <a:sysClr val="windowText" lastClr="000000"/>
      </a:dk1>
      <a:lt1>
        <a:sysClr val="window" lastClr="FFFFFF"/>
      </a:lt1>
      <a:dk2>
        <a:srgbClr val="82C341"/>
      </a:dk2>
      <a:lt2>
        <a:srgbClr val="EEECE1"/>
      </a:lt2>
      <a:accent1>
        <a:srgbClr val="00AEEF"/>
      </a:accent1>
      <a:accent2>
        <a:srgbClr val="9A4912"/>
      </a:accent2>
      <a:accent3>
        <a:srgbClr val="82C341"/>
      </a:accent3>
      <a:accent4>
        <a:srgbClr val="FFCE34"/>
      </a:accent4>
      <a:accent5>
        <a:srgbClr val="B94700"/>
      </a:accent5>
      <a:accent6>
        <a:srgbClr val="FF0000"/>
      </a:accent6>
      <a:hlink>
        <a:srgbClr val="0000FF"/>
      </a:hlink>
      <a:folHlink>
        <a:srgbClr val="800080"/>
      </a:folHlink>
    </a:clrScheme>
    <a:fontScheme name="Custom 2">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oil Association pp theme" id="{E197969E-4325-433B-9D97-4802EFA265EF}" vid="{6463BA46-DC45-458F-953C-F4CB74E7A91D}"/>
    </a:ext>
  </a:extLst>
</a:theme>
</file>

<file path=ppt/theme/theme2.xml><?xml version="1.0" encoding="utf-8"?>
<a:theme xmlns:a="http://schemas.openxmlformats.org/drawingml/2006/main" name="2_Office Theme">
  <a:themeElements>
    <a:clrScheme name="Soil Association">
      <a:dk1>
        <a:sysClr val="windowText" lastClr="000000"/>
      </a:dk1>
      <a:lt1>
        <a:sysClr val="window" lastClr="FFFFFF"/>
      </a:lt1>
      <a:dk2>
        <a:srgbClr val="82C341"/>
      </a:dk2>
      <a:lt2>
        <a:srgbClr val="EEECE1"/>
      </a:lt2>
      <a:accent1>
        <a:srgbClr val="00AEEF"/>
      </a:accent1>
      <a:accent2>
        <a:srgbClr val="9A4912"/>
      </a:accent2>
      <a:accent3>
        <a:srgbClr val="82C341"/>
      </a:accent3>
      <a:accent4>
        <a:srgbClr val="FFCE34"/>
      </a:accent4>
      <a:accent5>
        <a:srgbClr val="B94700"/>
      </a:accent5>
      <a:accent6>
        <a:srgbClr val="FF0000"/>
      </a:accent6>
      <a:hlink>
        <a:srgbClr val="0000FF"/>
      </a:hlink>
      <a:folHlink>
        <a:srgbClr val="800080"/>
      </a:folHlink>
    </a:clrScheme>
    <a:fontScheme name="Custom 2">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oil Association pp theme">
  <a:themeElements>
    <a:clrScheme name="Soil Association">
      <a:dk1>
        <a:sysClr val="windowText" lastClr="000000"/>
      </a:dk1>
      <a:lt1>
        <a:sysClr val="window" lastClr="FFFFFF"/>
      </a:lt1>
      <a:dk2>
        <a:srgbClr val="82C341"/>
      </a:dk2>
      <a:lt2>
        <a:srgbClr val="EEECE1"/>
      </a:lt2>
      <a:accent1>
        <a:srgbClr val="00AEEF"/>
      </a:accent1>
      <a:accent2>
        <a:srgbClr val="9A4912"/>
      </a:accent2>
      <a:accent3>
        <a:srgbClr val="82C341"/>
      </a:accent3>
      <a:accent4>
        <a:srgbClr val="FFCE34"/>
      </a:accent4>
      <a:accent5>
        <a:srgbClr val="B94700"/>
      </a:accent5>
      <a:accent6>
        <a:srgbClr val="FF0000"/>
      </a:accent6>
      <a:hlink>
        <a:srgbClr val="0000FF"/>
      </a:hlink>
      <a:folHlink>
        <a:srgbClr val="800080"/>
      </a:folHlink>
    </a:clrScheme>
    <a:fontScheme name="SAS PPT">
      <a:majorFont>
        <a:latin typeface="Museo Sans 500"/>
        <a:ea typeface=""/>
        <a:cs typeface=""/>
      </a:majorFont>
      <a:minorFont>
        <a:latin typeface="Museo Sans 5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oil Association pp theme" id="{E197969E-4325-433B-9D97-4802EFA265EF}" vid="{6463BA46-DC45-458F-953C-F4CB74E7A91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658</Words>
  <Application>Microsoft Office PowerPoint</Application>
  <PresentationFormat>Widescreen</PresentationFormat>
  <Paragraphs>36</Paragraphs>
  <Slides>10</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Gill Sans MT</vt:lpstr>
      <vt:lpstr>Museo Sans 500</vt:lpstr>
      <vt:lpstr>Soil Association pp theme</vt:lpstr>
      <vt:lpstr>2_Office Theme</vt:lpstr>
      <vt:lpstr>1_Soil Association pp theme</vt:lpstr>
      <vt:lpstr>PowerPoint Presentation</vt:lpstr>
      <vt:lpstr>LANDSCAPE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LEADERSHIP</dc:title>
  <dc:creator>David Michie</dc:creator>
  <cp:lastModifiedBy>David Michie</cp:lastModifiedBy>
  <cp:revision>13</cp:revision>
  <dcterms:created xsi:type="dcterms:W3CDTF">2020-01-20T15:20:27Z</dcterms:created>
  <dcterms:modified xsi:type="dcterms:W3CDTF">2020-01-24T10:41:21Z</dcterms:modified>
</cp:coreProperties>
</file>