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96" r:id="rId6"/>
    <p:sldMasterId id="2147483733" r:id="rId7"/>
    <p:sldMasterId id="2147483818" r:id="rId8"/>
    <p:sldMasterId id="2147483830" r:id="rId9"/>
    <p:sldMasterId id="2147483842" r:id="rId10"/>
  </p:sldMasterIdLst>
  <p:notesMasterIdLst>
    <p:notesMasterId r:id="rId36"/>
  </p:notesMasterIdLst>
  <p:sldIdLst>
    <p:sldId id="256" r:id="rId11"/>
    <p:sldId id="401" r:id="rId12"/>
    <p:sldId id="402" r:id="rId13"/>
    <p:sldId id="403" r:id="rId14"/>
    <p:sldId id="404" r:id="rId15"/>
    <p:sldId id="400" r:id="rId16"/>
    <p:sldId id="382" r:id="rId17"/>
    <p:sldId id="381" r:id="rId18"/>
    <p:sldId id="384" r:id="rId19"/>
    <p:sldId id="405" r:id="rId20"/>
    <p:sldId id="409" r:id="rId21"/>
    <p:sldId id="415" r:id="rId22"/>
    <p:sldId id="410" r:id="rId23"/>
    <p:sldId id="408" r:id="rId24"/>
    <p:sldId id="416" r:id="rId25"/>
    <p:sldId id="411" r:id="rId26"/>
    <p:sldId id="392" r:id="rId27"/>
    <p:sldId id="395" r:id="rId28"/>
    <p:sldId id="407" r:id="rId29"/>
    <p:sldId id="394" r:id="rId30"/>
    <p:sldId id="414" r:id="rId31"/>
    <p:sldId id="413" r:id="rId32"/>
    <p:sldId id="342" r:id="rId33"/>
    <p:sldId id="357" r:id="rId34"/>
    <p:sldId id="279" r:id="rId35"/>
  </p:sldIdLst>
  <p:sldSz cx="12190413" cy="6859588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AC2C"/>
    <a:srgbClr val="FFFFFF"/>
    <a:srgbClr val="004B23"/>
    <a:srgbClr val="006432"/>
    <a:srgbClr val="000000"/>
    <a:srgbClr val="92B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708" y="90"/>
      </p:cViewPr>
      <p:guideLst>
        <p:guide orient="horz" pos="2161"/>
        <p:guide pos="3840"/>
        <p:guide pos="211"/>
        <p:guide pos="74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DE8F-CA5E-43C1-859D-92DF5BB7A99F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679BA-E24D-425B-88A0-F959C0F690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09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Text is ranged left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679BA-E24D-425B-88A0-F959C0F6901C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AE90FB-6EC7-47E7-937E-AFA6C223AA0A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80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083CC5-3161-427B-9B2C-AD47D1D6E3EE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1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4538"/>
            <a:ext cx="6613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7107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F1EEC8-55B5-44CF-A4C5-063A56E8E0D6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8916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4538"/>
            <a:ext cx="6613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14817D-8348-405B-B9FE-F19D5F84E23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867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679BA-E24D-425B-88A0-F959C0F6901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798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28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B77C4F-5458-4D23-9FEB-B33060102C22}" type="slidenum">
              <a:rPr lang="en-GB" altLang="en-US"/>
              <a:pPr>
                <a:spcBef>
                  <a:spcPct val="0"/>
                </a:spcBef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257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89937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ark BG diamonds.png"/>
          <p:cNvPicPr>
            <a:picLocks/>
          </p:cNvPicPr>
          <p:nvPr userDrawn="1"/>
        </p:nvPicPr>
        <p:blipFill>
          <a:blip r:embed="rId2" cstate="screen"/>
          <a:srcRect l="804" t="6803" r="2666" b="29932"/>
          <a:stretch>
            <a:fillRect/>
          </a:stretch>
        </p:blipFill>
        <p:spPr>
          <a:xfrm>
            <a:off x="-8966" y="-19053"/>
            <a:ext cx="12224776" cy="688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17" y="3039800"/>
            <a:ext cx="11519779" cy="147036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17" y="4654214"/>
            <a:ext cx="11519779" cy="985892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SRUC College logo white REV.gif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652035" y="188685"/>
            <a:ext cx="1193899" cy="114326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34392" y="6166732"/>
            <a:ext cx="11521633" cy="5975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GB" sz="2500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Leading the way in Agriculture and Rural Research, Education and Consulting</a:t>
            </a:r>
            <a:endParaRPr lang="en-GB" sz="2500" i="1" dirty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 3 Georgi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ark BG diamonds.png"/>
          <p:cNvPicPr>
            <a:picLocks/>
          </p:cNvPicPr>
          <p:nvPr userDrawn="1"/>
        </p:nvPicPr>
        <p:blipFill>
          <a:blip r:embed="rId2" cstate="screen"/>
          <a:srcRect l="804" t="6803" r="2666" b="29932"/>
          <a:stretch>
            <a:fillRect/>
          </a:stretch>
        </p:blipFill>
        <p:spPr>
          <a:xfrm>
            <a:off x="-8966" y="-19053"/>
            <a:ext cx="12224776" cy="688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17" y="3039800"/>
            <a:ext cx="11519779" cy="147036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17" y="4654214"/>
            <a:ext cx="11519779" cy="985892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Georgia" pitchFamily="18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SRUC College logo white REV.gif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652035" y="188685"/>
            <a:ext cx="1193899" cy="114326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321" y="6166732"/>
            <a:ext cx="11712703" cy="5975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GB" sz="2500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Leading the way in Agriculture and Rural Research, Education and Consulting</a:t>
            </a:r>
            <a:endParaRPr lang="en-GB" sz="2500" i="1" dirty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30D77162-25BA-43FF-AE82-445EF300E425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19" y="273113"/>
            <a:ext cx="4305765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1435666"/>
            <a:ext cx="7109982" cy="5091189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319" y="1435434"/>
            <a:ext cx="4305765" cy="5091422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0914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CA9FEB91-2467-49B9-BD78-DA7350438027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026" y="5201078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4026" y="1012283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4026" y="5767947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7625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8A953CE4-29D2-4725-8126-53B6F46120B5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866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5913A6E4-9526-4533-96B9-0D9F83412551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0" y="1341749"/>
            <a:ext cx="8025355" cy="51851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>
            <a:off x="8838049" y="1629177"/>
            <a:ext cx="2742843" cy="489767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867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400">
              <a:solidFill>
                <a:prstClr val="white"/>
              </a:solidFill>
            </a:endParaRPr>
          </a:p>
        </p:txBody>
      </p:sp>
      <p:pic>
        <p:nvPicPr>
          <p:cNvPr id="3" name="Content Placeholder 3" descr="SRUC-College-colour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97" y="549402"/>
            <a:ext cx="6757821" cy="48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37863" y="6167278"/>
            <a:ext cx="11712566" cy="45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2801"/>
              </a:lnSpc>
              <a:defRPr/>
            </a:pPr>
            <a:r>
              <a:rPr lang="en-GB" sz="1900" i="1" smtClean="0">
                <a:solidFill>
                  <a:srgbClr val="004B23"/>
                </a:solidFill>
              </a:rPr>
              <a:t>Leading the way in Agriculture and Rural Research, Education and Consulting</a:t>
            </a:r>
          </a:p>
        </p:txBody>
      </p:sp>
    </p:spTree>
    <p:extLst>
      <p:ext uri="{BB962C8B-B14F-4D97-AF65-F5344CB8AC3E}">
        <p14:creationId xmlns:p14="http://schemas.microsoft.com/office/powerpoint/2010/main" val="202953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_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ark BG diamonds.pn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8966" y="-16873"/>
            <a:ext cx="12224776" cy="6878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17" y="3039800"/>
            <a:ext cx="11519779" cy="147036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17" y="4654214"/>
            <a:ext cx="11519779" cy="985892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SRUC College logo white REV.gif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652035" y="188685"/>
            <a:ext cx="1193899" cy="114326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34392" y="6166732"/>
            <a:ext cx="11521633" cy="5975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GB" sz="2500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Leading the way in Agriculture and Rural Research, Education and Consulting</a:t>
            </a:r>
            <a:endParaRPr lang="en-GB" sz="2500" i="1" dirty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lai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18" y="1600571"/>
            <a:ext cx="5658303" cy="471021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1"/>
            <a:ext cx="5658303" cy="471021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Arrow Connector 7"/>
          <p:cNvCxnSpPr/>
          <p:nvPr userDrawn="1"/>
        </p:nvCxnSpPr>
        <p:spPr>
          <a:xfrm>
            <a:off x="347508" y="1413103"/>
            <a:ext cx="9886713" cy="0"/>
          </a:xfrm>
          <a:prstGeom prst="straightConnector1">
            <a:avLst/>
          </a:prstGeom>
          <a:ln w="22225">
            <a:solidFill>
              <a:srgbClr val="68AC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G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12190413" cy="6859588"/>
            <a:chOff x="0" y="0"/>
            <a:chExt cx="9144000" cy="6858000"/>
          </a:xfrm>
        </p:grpSpPr>
        <p:pic>
          <p:nvPicPr>
            <p:cNvPr id="9" name="Picture 8" descr="bg test 2000_1444.gif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0" name="Picture 9" descr="SRUC-College-colour.gif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7985683" y="181560"/>
              <a:ext cx="899922" cy="114858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18" y="1600571"/>
            <a:ext cx="5658303" cy="471021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1"/>
            <a:ext cx="5658303" cy="471021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Arrow Connector 7"/>
          <p:cNvCxnSpPr/>
          <p:nvPr userDrawn="1"/>
        </p:nvCxnSpPr>
        <p:spPr>
          <a:xfrm>
            <a:off x="347508" y="1413103"/>
            <a:ext cx="9886713" cy="0"/>
          </a:xfrm>
          <a:prstGeom prst="straightConnector1">
            <a:avLst/>
          </a:prstGeom>
          <a:ln w="22225">
            <a:solidFill>
              <a:srgbClr val="68AC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17" y="1823567"/>
            <a:ext cx="566042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39" indent="0">
              <a:buNone/>
              <a:defRPr sz="2400" b="1"/>
            </a:lvl3pPr>
            <a:lvl4pPr marL="1828707" indent="0">
              <a:buNone/>
              <a:defRPr sz="2100" b="1"/>
            </a:lvl4pPr>
            <a:lvl5pPr marL="2438276" indent="0">
              <a:buNone/>
              <a:defRPr sz="2100" b="1"/>
            </a:lvl5pPr>
            <a:lvl6pPr marL="3047845" indent="0">
              <a:buNone/>
              <a:defRPr sz="2100" b="1"/>
            </a:lvl6pPr>
            <a:lvl7pPr marL="3657414" indent="0">
              <a:buNone/>
              <a:defRPr sz="2100" b="1"/>
            </a:lvl7pPr>
            <a:lvl8pPr marL="4266983" indent="0">
              <a:buNone/>
              <a:defRPr sz="2100" b="1"/>
            </a:lvl8pPr>
            <a:lvl9pPr marL="4876552" indent="0">
              <a:buNone/>
              <a:defRPr sz="21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317" y="2463478"/>
            <a:ext cx="5660420" cy="41354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4" y="1823567"/>
            <a:ext cx="566253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39" indent="0">
              <a:buNone/>
              <a:defRPr sz="2400" b="1"/>
            </a:lvl3pPr>
            <a:lvl4pPr marL="1828707" indent="0">
              <a:buNone/>
              <a:defRPr sz="2100" b="1"/>
            </a:lvl4pPr>
            <a:lvl5pPr marL="2438276" indent="0">
              <a:buNone/>
              <a:defRPr sz="2100" b="1"/>
            </a:lvl5pPr>
            <a:lvl6pPr marL="3047845" indent="0">
              <a:buNone/>
              <a:defRPr sz="2100" b="1"/>
            </a:lvl6pPr>
            <a:lvl7pPr marL="3657414" indent="0">
              <a:buNone/>
              <a:defRPr sz="2100" b="1"/>
            </a:lvl7pPr>
            <a:lvl8pPr marL="4266983" indent="0">
              <a:buNone/>
              <a:defRPr sz="2100" b="1"/>
            </a:lvl8pPr>
            <a:lvl9pPr marL="487655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4" y="2463478"/>
            <a:ext cx="5662536" cy="41354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Arrow Connector 9"/>
          <p:cNvCxnSpPr/>
          <p:nvPr userDrawn="1"/>
        </p:nvCxnSpPr>
        <p:spPr>
          <a:xfrm>
            <a:off x="347508" y="1413103"/>
            <a:ext cx="9886713" cy="0"/>
          </a:xfrm>
          <a:prstGeom prst="straightConnector1">
            <a:avLst/>
          </a:prstGeom>
          <a:ln w="22225">
            <a:solidFill>
              <a:srgbClr val="68AC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6" name="Straight Arrow Connector 5"/>
          <p:cNvCxnSpPr/>
          <p:nvPr userDrawn="1"/>
        </p:nvCxnSpPr>
        <p:spPr>
          <a:xfrm>
            <a:off x="347508" y="1413103"/>
            <a:ext cx="9886713" cy="0"/>
          </a:xfrm>
          <a:prstGeom prst="straightConnector1">
            <a:avLst/>
          </a:prstGeom>
          <a:ln w="22225">
            <a:solidFill>
              <a:srgbClr val="68AC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 sz="24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18" y="116661"/>
            <a:ext cx="9791812" cy="1318773"/>
          </a:xfrm>
        </p:spPr>
        <p:txBody>
          <a:bodyPr anchor="ctr" anchorCtr="0"/>
          <a:lstStyle>
            <a:lvl1pPr algn="l"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2" y="1629177"/>
            <a:ext cx="7088984" cy="4681604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318" y="1629177"/>
            <a:ext cx="4284766" cy="4681604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39" indent="0">
              <a:buNone/>
              <a:defRPr sz="1300"/>
            </a:lvl3pPr>
            <a:lvl4pPr marL="1828707" indent="0">
              <a:buNone/>
              <a:defRPr sz="1200"/>
            </a:lvl4pPr>
            <a:lvl5pPr marL="2438276" indent="0">
              <a:buNone/>
              <a:defRPr sz="1200"/>
            </a:lvl5pPr>
            <a:lvl6pPr marL="3047845" indent="0">
              <a:buNone/>
              <a:defRPr sz="1200"/>
            </a:lvl6pPr>
            <a:lvl7pPr marL="3657414" indent="0">
              <a:buNone/>
              <a:defRPr sz="1200"/>
            </a:lvl7pPr>
            <a:lvl8pPr marL="4266983" indent="0">
              <a:buNone/>
              <a:defRPr sz="1200"/>
            </a:lvl8pPr>
            <a:lvl9pPr marL="487655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Arrow Connector 7"/>
          <p:cNvCxnSpPr/>
          <p:nvPr userDrawn="1"/>
        </p:nvCxnSpPr>
        <p:spPr>
          <a:xfrm>
            <a:off x="347508" y="1413103"/>
            <a:ext cx="9886713" cy="0"/>
          </a:xfrm>
          <a:prstGeom prst="straightConnector1">
            <a:avLst/>
          </a:prstGeom>
          <a:ln w="22225">
            <a:solidFill>
              <a:srgbClr val="68AC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7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7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39" indent="0">
              <a:buNone/>
              <a:defRPr sz="3200"/>
            </a:lvl3pPr>
            <a:lvl4pPr marL="1828707" indent="0">
              <a:buNone/>
              <a:defRPr sz="2700"/>
            </a:lvl4pPr>
            <a:lvl5pPr marL="2438276" indent="0">
              <a:buNone/>
              <a:defRPr sz="2700"/>
            </a:lvl5pPr>
            <a:lvl6pPr marL="3047845" indent="0">
              <a:buNone/>
              <a:defRPr sz="2700"/>
            </a:lvl6pPr>
            <a:lvl7pPr marL="3657414" indent="0">
              <a:buNone/>
              <a:defRPr sz="2700"/>
            </a:lvl7pPr>
            <a:lvl8pPr marL="4266983" indent="0">
              <a:buNone/>
              <a:defRPr sz="2700"/>
            </a:lvl8pPr>
            <a:lvl9pPr marL="4876552" indent="0">
              <a:buNone/>
              <a:defRPr sz="27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7" y="5368582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39" indent="0">
              <a:buNone/>
              <a:defRPr sz="1300"/>
            </a:lvl3pPr>
            <a:lvl4pPr marL="1828707" indent="0">
              <a:buNone/>
              <a:defRPr sz="1200"/>
            </a:lvl4pPr>
            <a:lvl5pPr marL="2438276" indent="0">
              <a:buNone/>
              <a:defRPr sz="1200"/>
            </a:lvl5pPr>
            <a:lvl6pPr marL="3047845" indent="0">
              <a:buNone/>
              <a:defRPr sz="1200"/>
            </a:lvl6pPr>
            <a:lvl7pPr marL="3657414" indent="0">
              <a:buNone/>
              <a:defRPr sz="1200"/>
            </a:lvl7pPr>
            <a:lvl8pPr marL="4266983" indent="0">
              <a:buNone/>
              <a:defRPr sz="1200"/>
            </a:lvl8pPr>
            <a:lvl9pPr marL="4876552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347508" y="1413103"/>
            <a:ext cx="9886713" cy="0"/>
          </a:xfrm>
          <a:prstGeom prst="straightConnector1">
            <a:avLst/>
          </a:prstGeom>
          <a:ln w="22225">
            <a:solidFill>
              <a:srgbClr val="68AC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347508" y="1413103"/>
            <a:ext cx="9886713" cy="0"/>
          </a:xfrm>
          <a:prstGeom prst="straightConnector1">
            <a:avLst/>
          </a:prstGeom>
          <a:ln w="22225">
            <a:solidFill>
              <a:srgbClr val="68AC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2" y="1629177"/>
            <a:ext cx="3017047" cy="468160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5318" y="1629177"/>
            <a:ext cx="8299559" cy="46816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347508" y="1413103"/>
            <a:ext cx="9886713" cy="0"/>
          </a:xfrm>
          <a:prstGeom prst="straightConnector1">
            <a:avLst/>
          </a:prstGeom>
          <a:ln w="22225">
            <a:solidFill>
              <a:srgbClr val="68AC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1" cy="147036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90" cy="1753006"/>
          </a:xfrm>
        </p:spPr>
        <p:txBody>
          <a:bodyPr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  <a:lvl2pPr marL="457279" indent="0" algn="ctr">
              <a:buNone/>
              <a:defRPr/>
            </a:lvl2pPr>
            <a:lvl3pPr marL="914559" indent="0" algn="ctr">
              <a:buNone/>
              <a:defRPr/>
            </a:lvl3pPr>
            <a:lvl4pPr marL="1371838" indent="0" algn="ctr">
              <a:buNone/>
              <a:defRPr/>
            </a:lvl4pPr>
            <a:lvl5pPr marL="1829119" indent="0" algn="ctr">
              <a:buNone/>
              <a:defRPr/>
            </a:lvl5pPr>
            <a:lvl6pPr marL="2286398" indent="0" algn="ctr">
              <a:buNone/>
              <a:defRPr/>
            </a:lvl6pPr>
            <a:lvl7pPr marL="2743678" indent="0" algn="ctr">
              <a:buNone/>
              <a:defRPr/>
            </a:lvl7pPr>
            <a:lvl8pPr marL="3200957" indent="0" algn="ctr">
              <a:buNone/>
              <a:defRPr/>
            </a:lvl8pPr>
            <a:lvl9pPr marL="365823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94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25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79" indent="0">
              <a:buNone/>
              <a:defRPr sz="1800"/>
            </a:lvl2pPr>
            <a:lvl3pPr marL="914559" indent="0">
              <a:buNone/>
              <a:defRPr sz="1600"/>
            </a:lvl3pPr>
            <a:lvl4pPr marL="1371838" indent="0">
              <a:buNone/>
              <a:defRPr sz="1400"/>
            </a:lvl4pPr>
            <a:lvl5pPr marL="1829119" indent="0">
              <a:buNone/>
              <a:defRPr sz="1400"/>
            </a:lvl5pPr>
            <a:lvl6pPr marL="2286398" indent="0">
              <a:buNone/>
              <a:defRPr sz="1400"/>
            </a:lvl6pPr>
            <a:lvl7pPr marL="2743678" indent="0">
              <a:buNone/>
              <a:defRPr sz="1400"/>
            </a:lvl7pPr>
            <a:lvl8pPr marL="3200957" indent="0">
              <a:buNone/>
              <a:defRPr sz="1400"/>
            </a:lvl8pPr>
            <a:lvl9pPr marL="365823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7883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647" y="1476717"/>
            <a:ext cx="5684626" cy="5112934"/>
          </a:xfrm>
        </p:spPr>
        <p:txBody>
          <a:bodyPr/>
          <a:lstStyle>
            <a:lvl1pPr>
              <a:defRPr sz="2801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0448" y="1476717"/>
            <a:ext cx="5684626" cy="5112934"/>
          </a:xfrm>
        </p:spPr>
        <p:txBody>
          <a:bodyPr/>
          <a:lstStyle>
            <a:lvl1pPr>
              <a:defRPr sz="2801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634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4702"/>
            <a:ext cx="10971371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7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79" indent="0">
              <a:buNone/>
              <a:defRPr sz="2000" b="1"/>
            </a:lvl2pPr>
            <a:lvl3pPr marL="914559" indent="0">
              <a:buNone/>
              <a:defRPr sz="1800" b="1"/>
            </a:lvl3pPr>
            <a:lvl4pPr marL="1371838" indent="0">
              <a:buNone/>
              <a:defRPr sz="1600" b="1"/>
            </a:lvl4pPr>
            <a:lvl5pPr marL="1829119" indent="0">
              <a:buNone/>
              <a:defRPr sz="1600" b="1"/>
            </a:lvl5pPr>
            <a:lvl6pPr marL="2286398" indent="0">
              <a:buNone/>
              <a:defRPr sz="1600" b="1"/>
            </a:lvl6pPr>
            <a:lvl7pPr marL="2743678" indent="0">
              <a:buNone/>
              <a:defRPr sz="1600" b="1"/>
            </a:lvl7pPr>
            <a:lvl8pPr marL="3200957" indent="0">
              <a:buNone/>
              <a:defRPr sz="1600" b="1"/>
            </a:lvl8pPr>
            <a:lvl9pPr marL="36582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80"/>
            <a:ext cx="5386217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79" indent="0">
              <a:buNone/>
              <a:defRPr sz="2000" b="1"/>
            </a:lvl2pPr>
            <a:lvl3pPr marL="914559" indent="0">
              <a:buNone/>
              <a:defRPr sz="1800" b="1"/>
            </a:lvl3pPr>
            <a:lvl4pPr marL="1371838" indent="0">
              <a:buNone/>
              <a:defRPr sz="1600" b="1"/>
            </a:lvl4pPr>
            <a:lvl5pPr marL="1829119" indent="0">
              <a:buNone/>
              <a:defRPr sz="1600" b="1"/>
            </a:lvl5pPr>
            <a:lvl6pPr marL="2286398" indent="0">
              <a:buNone/>
              <a:defRPr sz="1600" b="1"/>
            </a:lvl6pPr>
            <a:lvl7pPr marL="2743678" indent="0">
              <a:buNone/>
              <a:defRPr sz="1600" b="1"/>
            </a:lvl7pPr>
            <a:lvl8pPr marL="3200957" indent="0">
              <a:buNone/>
              <a:defRPr sz="1600" b="1"/>
            </a:lvl8pPr>
            <a:lvl9pPr marL="36582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80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859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59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133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850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115"/>
            <a:ext cx="6814779" cy="5854468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79" indent="0">
              <a:buNone/>
              <a:defRPr sz="1200"/>
            </a:lvl2pPr>
            <a:lvl3pPr marL="914559" indent="0">
              <a:buNone/>
              <a:defRPr sz="1000"/>
            </a:lvl3pPr>
            <a:lvl4pPr marL="1371838" indent="0">
              <a:buNone/>
              <a:defRPr sz="900"/>
            </a:lvl4pPr>
            <a:lvl5pPr marL="1829119" indent="0">
              <a:buNone/>
              <a:defRPr sz="900"/>
            </a:lvl5pPr>
            <a:lvl6pPr marL="2286398" indent="0">
              <a:buNone/>
              <a:defRPr sz="900"/>
            </a:lvl6pPr>
            <a:lvl7pPr marL="2743678" indent="0">
              <a:buNone/>
              <a:defRPr sz="900"/>
            </a:lvl7pPr>
            <a:lvl8pPr marL="3200957" indent="0">
              <a:buNone/>
              <a:defRPr sz="900"/>
            </a:lvl8pPr>
            <a:lvl9pPr marL="36582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7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12190413" cy="6859588"/>
            <a:chOff x="0" y="0"/>
            <a:chExt cx="9144000" cy="6858000"/>
          </a:xfrm>
        </p:grpSpPr>
        <p:pic>
          <p:nvPicPr>
            <p:cNvPr id="8" name="Picture 7" descr="bg test 2000_1444.gif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 userDrawn="1"/>
          </p:nvCxnSpPr>
          <p:spPr>
            <a:xfrm>
              <a:off x="260664" y="1412776"/>
              <a:ext cx="7416000" cy="0"/>
            </a:xfrm>
            <a:prstGeom prst="straightConnector1">
              <a:avLst/>
            </a:prstGeom>
            <a:ln w="22225">
              <a:solidFill>
                <a:srgbClr val="68AC2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SRUC-College-colour.gif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7985683" y="181560"/>
              <a:ext cx="899922" cy="114858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7" y="4801713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7" y="612917"/>
            <a:ext cx="7314248" cy="4115753"/>
          </a:xfrm>
        </p:spPr>
        <p:txBody>
          <a:bodyPr/>
          <a:lstStyle>
            <a:lvl1pPr marL="0" indent="0">
              <a:buNone/>
              <a:defRPr sz="3201"/>
            </a:lvl1pPr>
            <a:lvl2pPr marL="457279" indent="0">
              <a:buNone/>
              <a:defRPr sz="2801"/>
            </a:lvl2pPr>
            <a:lvl3pPr marL="914559" indent="0">
              <a:buNone/>
              <a:defRPr sz="2400"/>
            </a:lvl3pPr>
            <a:lvl4pPr marL="1371838" indent="0">
              <a:buNone/>
              <a:defRPr sz="2000"/>
            </a:lvl4pPr>
            <a:lvl5pPr marL="1829119" indent="0">
              <a:buNone/>
              <a:defRPr sz="2000"/>
            </a:lvl5pPr>
            <a:lvl6pPr marL="2286398" indent="0">
              <a:buNone/>
              <a:defRPr sz="2000"/>
            </a:lvl6pPr>
            <a:lvl7pPr marL="2743678" indent="0">
              <a:buNone/>
              <a:defRPr sz="2000"/>
            </a:lvl7pPr>
            <a:lvl8pPr marL="3200957" indent="0">
              <a:buNone/>
              <a:defRPr sz="2000"/>
            </a:lvl8pPr>
            <a:lvl9pPr marL="365823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7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79" indent="0">
              <a:buNone/>
              <a:defRPr sz="1200"/>
            </a:lvl2pPr>
            <a:lvl3pPr marL="914559" indent="0">
              <a:buNone/>
              <a:defRPr sz="1000"/>
            </a:lvl3pPr>
            <a:lvl4pPr marL="1371838" indent="0">
              <a:buNone/>
              <a:defRPr sz="900"/>
            </a:lvl4pPr>
            <a:lvl5pPr marL="1829119" indent="0">
              <a:buNone/>
              <a:defRPr sz="900"/>
            </a:lvl5pPr>
            <a:lvl6pPr marL="2286398" indent="0">
              <a:buNone/>
              <a:defRPr sz="900"/>
            </a:lvl6pPr>
            <a:lvl7pPr marL="2743678" indent="0">
              <a:buNone/>
              <a:defRPr sz="900"/>
            </a:lvl7pPr>
            <a:lvl8pPr marL="3200957" indent="0">
              <a:buNone/>
              <a:defRPr sz="900"/>
            </a:lvl8pPr>
            <a:lvl9pPr marL="36582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794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766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1968" y="19055"/>
            <a:ext cx="2893106" cy="657059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2645" y="19055"/>
            <a:ext cx="8476146" cy="6570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351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3710" y="19252"/>
            <a:ext cx="9837470" cy="11432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3710" y="1476030"/>
            <a:ext cx="11572388" cy="51142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21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90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19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862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189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64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4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orgia 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347508" y="1413103"/>
            <a:ext cx="9886713" cy="0"/>
          </a:xfrm>
          <a:prstGeom prst="straightConnector1">
            <a:avLst/>
          </a:prstGeom>
          <a:ln w="22225">
            <a:solidFill>
              <a:srgbClr val="68AC2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717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16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DC7770D0-6249-4BE2-8180-D594811BA75B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284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47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70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DC7770D0-6249-4BE2-8180-D594811BA75B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990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74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DC7770D0-6249-4BE2-8180-D594811BA75B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03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DC7770D0-6249-4BE2-8180-D594811BA75B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25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C9F4732B-1043-448F-B3E9-9AE6729F99FA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4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orgia Title and Content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12190413" cy="6859588"/>
            <a:chOff x="0" y="0"/>
            <a:chExt cx="9144000" cy="6858000"/>
          </a:xfrm>
        </p:grpSpPr>
        <p:pic>
          <p:nvPicPr>
            <p:cNvPr id="8" name="Picture 7" descr="bg test 2000_1444.gif"/>
            <p:cNvPicPr>
              <a:picLocks noChangeAspect="1"/>
            </p:cNvPicPr>
            <p:nvPr userDrawn="1"/>
          </p:nvPicPr>
          <p:blipFill>
            <a:blip r:embed="rId2" cstate="screen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 userDrawn="1"/>
          </p:nvCxnSpPr>
          <p:spPr>
            <a:xfrm>
              <a:off x="260664" y="1412776"/>
              <a:ext cx="7416000" cy="0"/>
            </a:xfrm>
            <a:prstGeom prst="straightConnector1">
              <a:avLst/>
            </a:prstGeom>
            <a:ln w="22225">
              <a:solidFill>
                <a:srgbClr val="68AC2C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SRUC-College-colour.gif"/>
            <p:cNvPicPr>
              <a:picLocks noChangeAspect="1"/>
            </p:cNvPicPr>
            <p:nvPr userDrawn="1"/>
          </p:nvPicPr>
          <p:blipFill>
            <a:blip r:embed="rId3" cstate="screen"/>
            <a:stretch>
              <a:fillRect/>
            </a:stretch>
          </p:blipFill>
          <p:spPr>
            <a:xfrm>
              <a:off x="7985683" y="181560"/>
              <a:ext cx="899922" cy="114858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4800"/>
              </a:lnSpc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0D9F7A1-4ECB-4B00-B953-59C45F44C248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49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0D9F7A1-4ECB-4B00-B953-59C45F44C248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898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0D9F7A1-4ECB-4B00-B953-59C45F44C248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082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0D9F7A1-4ECB-4B00-B953-59C45F44C248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35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0D9F7A1-4ECB-4B00-B953-59C45F44C248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060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0D9F7A1-4ECB-4B00-B953-59C45F44C248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576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99946" y="6383229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fld id="{80D9F7A1-4ECB-4B00-B953-59C45F44C248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>
                <a:defRPr/>
              </a:pPr>
              <a:t>‹#›</a:t>
            </a:fld>
            <a:endParaRPr lang="en-GB" sz="2400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29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RUC Research ppt background.gif"/>
          <p:cNvPicPr>
            <a:picLocks noChangeAspect="1"/>
          </p:cNvPicPr>
          <p:nvPr/>
        </p:nvPicPr>
        <p:blipFill>
          <a:blip r:embed="rId2" cstate="print"/>
          <a:srcRect l="4068"/>
          <a:stretch>
            <a:fillRect/>
          </a:stretch>
        </p:blipFill>
        <p:spPr>
          <a:xfrm>
            <a:off x="2" y="0"/>
            <a:ext cx="12190417" cy="6859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58534" y="1989301"/>
            <a:ext cx="4817564" cy="2160740"/>
          </a:xfrm>
        </p:spPr>
        <p:txBody>
          <a:bodyPr>
            <a:normAutofit/>
          </a:bodyPr>
          <a:lstStyle>
            <a:lvl1pPr algn="r">
              <a:defRPr sz="400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8534" y="4294091"/>
            <a:ext cx="4817564" cy="7202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2"/>
                </a:solidFill>
              </a:defRPr>
            </a:lvl1pPr>
            <a:lvl2pPr marL="4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058534" y="5323927"/>
            <a:ext cx="4817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accent3"/>
                </a:solidFill>
                <a:latin typeface="Tahoma" charset="0"/>
                <a:cs typeface="Tahoma" charset="0"/>
              </a:rPr>
              <a:t> Event Date</a:t>
            </a:r>
            <a:endParaRPr lang="en-GB" sz="1600" dirty="0">
              <a:solidFill>
                <a:schemeClr val="accent3"/>
              </a:solidFill>
              <a:latin typeface="Tahoma" charset="0"/>
              <a:cs typeface="Tahoma" charset="0"/>
            </a:endParaRPr>
          </a:p>
        </p:txBody>
      </p:sp>
      <p:pic>
        <p:nvPicPr>
          <p:cNvPr id="6" name="Picture 5" descr="SRUC Research ppt background.gif"/>
          <p:cNvPicPr>
            <a:picLocks noChangeAspect="1"/>
          </p:cNvPicPr>
          <p:nvPr userDrawn="1"/>
        </p:nvPicPr>
        <p:blipFill>
          <a:blip r:embed="rId3" cstate="print"/>
          <a:srcRect l="4100"/>
          <a:stretch>
            <a:fillRect/>
          </a:stretch>
        </p:blipFill>
        <p:spPr>
          <a:xfrm>
            <a:off x="1" y="0"/>
            <a:ext cx="12190418" cy="68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58953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10" y="19254"/>
            <a:ext cx="9837470" cy="1249801"/>
          </a:xfrm>
        </p:spPr>
        <p:txBody>
          <a:bodyPr>
            <a:normAutofit/>
          </a:bodyPr>
          <a:lstStyle>
            <a:lvl1pPr>
              <a:lnSpc>
                <a:spcPts val="3601"/>
              </a:lnSpc>
              <a:defRPr sz="360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709" y="1476029"/>
            <a:ext cx="11572389" cy="504219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801"/>
            </a:lvl1pPr>
            <a:lvl2pPr>
              <a:spcBef>
                <a:spcPts val="0"/>
              </a:spcBef>
              <a:spcAft>
                <a:spcPts val="600"/>
              </a:spcAft>
              <a:defRPr sz="24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29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3710" y="19254"/>
            <a:ext cx="9837470" cy="1249801"/>
          </a:xfrm>
        </p:spPr>
        <p:txBody>
          <a:bodyPr/>
          <a:lstStyle>
            <a:lvl1pPr>
              <a:lnSpc>
                <a:spcPts val="3601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3709" y="1476029"/>
            <a:ext cx="11572389" cy="51142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1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 sz="2400"/>
          </a:p>
        </p:txBody>
      </p:sp>
      <p:pic>
        <p:nvPicPr>
          <p:cNvPr id="8" name="Content Placeholder 3" descr="SRUC-College-colour.gif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539919" y="548807"/>
            <a:ext cx="5098895" cy="488262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36870" y="6166733"/>
            <a:ext cx="11712703" cy="5975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GB" sz="2500" i="1" dirty="0" smtClean="0">
                <a:solidFill>
                  <a:srgbClr val="004B23"/>
                </a:solidFill>
                <a:latin typeface="+mj-lt"/>
              </a:rPr>
              <a:t>Leading the way in Agriculture and Rural Research, Education and Consulting</a:t>
            </a:r>
            <a:endParaRPr lang="en-GB" sz="2500" i="1" dirty="0">
              <a:solidFill>
                <a:srgbClr val="004B23"/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10" y="19254"/>
            <a:ext cx="9837470" cy="1249801"/>
          </a:xfrm>
        </p:spPr>
        <p:txBody>
          <a:bodyPr/>
          <a:lstStyle>
            <a:lvl1pPr>
              <a:lnSpc>
                <a:spcPts val="3601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0" y="1600573"/>
            <a:ext cx="5679304" cy="4854259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3"/>
            <a:ext cx="5679304" cy="4854259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8614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10" y="19254"/>
            <a:ext cx="9837470" cy="1249801"/>
          </a:xfrm>
        </p:spPr>
        <p:txBody>
          <a:bodyPr/>
          <a:lstStyle>
            <a:lvl1pPr>
              <a:lnSpc>
                <a:spcPts val="3601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18" y="1535469"/>
            <a:ext cx="5681418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79" indent="0">
              <a:buNone/>
              <a:defRPr sz="2000" b="1"/>
            </a:lvl2pPr>
            <a:lvl3pPr marL="914559" indent="0">
              <a:buNone/>
              <a:defRPr sz="1800" b="1"/>
            </a:lvl3pPr>
            <a:lvl4pPr marL="1371838" indent="0">
              <a:buNone/>
              <a:defRPr sz="1600" b="1"/>
            </a:lvl4pPr>
            <a:lvl5pPr marL="1829119" indent="0">
              <a:buNone/>
              <a:defRPr sz="1600" b="1"/>
            </a:lvl5pPr>
            <a:lvl6pPr marL="2286398" indent="0">
              <a:buNone/>
              <a:defRPr sz="1600" b="1"/>
            </a:lvl6pPr>
            <a:lvl7pPr marL="2743678" indent="0">
              <a:buNone/>
              <a:defRPr sz="1600" b="1"/>
            </a:lvl7pPr>
            <a:lvl8pPr marL="3200957" indent="0">
              <a:buNone/>
              <a:defRPr sz="1600" b="1"/>
            </a:lvl8pPr>
            <a:lvl9pPr marL="36582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318" y="2175380"/>
            <a:ext cx="5681418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3" y="1535469"/>
            <a:ext cx="5683533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79" indent="0">
              <a:buNone/>
              <a:defRPr sz="2000" b="1"/>
            </a:lvl2pPr>
            <a:lvl3pPr marL="914559" indent="0">
              <a:buNone/>
              <a:defRPr sz="1800" b="1"/>
            </a:lvl3pPr>
            <a:lvl4pPr marL="1371838" indent="0">
              <a:buNone/>
              <a:defRPr sz="1600" b="1"/>
            </a:lvl4pPr>
            <a:lvl5pPr marL="1829119" indent="0">
              <a:buNone/>
              <a:defRPr sz="1600" b="1"/>
            </a:lvl5pPr>
            <a:lvl6pPr marL="2286398" indent="0">
              <a:buNone/>
              <a:defRPr sz="1600" b="1"/>
            </a:lvl6pPr>
            <a:lvl7pPr marL="2743678" indent="0">
              <a:buNone/>
              <a:defRPr sz="1600" b="1"/>
            </a:lvl7pPr>
            <a:lvl8pPr marL="3200957" indent="0">
              <a:buNone/>
              <a:defRPr sz="1600" b="1"/>
            </a:lvl8pPr>
            <a:lvl9pPr marL="365823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3" y="2175380"/>
            <a:ext cx="5683533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1520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10" y="19254"/>
            <a:ext cx="9837470" cy="1249801"/>
          </a:xfrm>
        </p:spPr>
        <p:txBody>
          <a:bodyPr/>
          <a:lstStyle>
            <a:lvl1pPr>
              <a:lnSpc>
                <a:spcPts val="3601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126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69749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144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1" y="273113"/>
            <a:ext cx="4305765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1435667"/>
            <a:ext cx="7109982" cy="5091189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321" y="1435434"/>
            <a:ext cx="4305765" cy="5091422"/>
          </a:xfrm>
        </p:spPr>
        <p:txBody>
          <a:bodyPr/>
          <a:lstStyle>
            <a:lvl1pPr marL="0" indent="0">
              <a:buNone/>
              <a:defRPr sz="1400"/>
            </a:lvl1pPr>
            <a:lvl2pPr marL="457279" indent="0">
              <a:buNone/>
              <a:defRPr sz="1200"/>
            </a:lvl2pPr>
            <a:lvl3pPr marL="914559" indent="0">
              <a:buNone/>
              <a:defRPr sz="1000"/>
            </a:lvl3pPr>
            <a:lvl4pPr marL="1371838" indent="0">
              <a:buNone/>
              <a:defRPr sz="900"/>
            </a:lvl4pPr>
            <a:lvl5pPr marL="1829119" indent="0">
              <a:buNone/>
              <a:defRPr sz="900"/>
            </a:lvl5pPr>
            <a:lvl6pPr marL="2286398" indent="0">
              <a:buNone/>
              <a:defRPr sz="900"/>
            </a:lvl6pPr>
            <a:lvl7pPr marL="2743678" indent="0">
              <a:buNone/>
              <a:defRPr sz="900"/>
            </a:lvl7pPr>
            <a:lvl8pPr marL="3200957" indent="0">
              <a:buNone/>
              <a:defRPr sz="900"/>
            </a:lvl8pPr>
            <a:lvl9pPr marL="36582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42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027" y="5201079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4027" y="1012283"/>
            <a:ext cx="7314248" cy="4115753"/>
          </a:xfrm>
        </p:spPr>
        <p:txBody>
          <a:bodyPr/>
          <a:lstStyle>
            <a:lvl1pPr marL="0" indent="0">
              <a:buNone/>
              <a:defRPr sz="3201"/>
            </a:lvl1pPr>
            <a:lvl2pPr marL="457279" indent="0">
              <a:buNone/>
              <a:defRPr sz="2801"/>
            </a:lvl2pPr>
            <a:lvl3pPr marL="914559" indent="0">
              <a:buNone/>
              <a:defRPr sz="2400"/>
            </a:lvl3pPr>
            <a:lvl4pPr marL="1371838" indent="0">
              <a:buNone/>
              <a:defRPr sz="2000"/>
            </a:lvl4pPr>
            <a:lvl5pPr marL="1829119" indent="0">
              <a:buNone/>
              <a:defRPr sz="2000"/>
            </a:lvl5pPr>
            <a:lvl6pPr marL="2286398" indent="0">
              <a:buNone/>
              <a:defRPr sz="2000"/>
            </a:lvl6pPr>
            <a:lvl7pPr marL="2743678" indent="0">
              <a:buNone/>
              <a:defRPr sz="2000"/>
            </a:lvl7pPr>
            <a:lvl8pPr marL="3200957" indent="0">
              <a:buNone/>
              <a:defRPr sz="2000"/>
            </a:lvl8pPr>
            <a:lvl9pPr marL="365823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4027" y="5767947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79" indent="0">
              <a:buNone/>
              <a:defRPr sz="1200"/>
            </a:lvl2pPr>
            <a:lvl3pPr marL="914559" indent="0">
              <a:buNone/>
              <a:defRPr sz="1000"/>
            </a:lvl3pPr>
            <a:lvl4pPr marL="1371838" indent="0">
              <a:buNone/>
              <a:defRPr sz="900"/>
            </a:lvl4pPr>
            <a:lvl5pPr marL="1829119" indent="0">
              <a:buNone/>
              <a:defRPr sz="900"/>
            </a:lvl5pPr>
            <a:lvl6pPr marL="2286398" indent="0">
              <a:buNone/>
              <a:defRPr sz="900"/>
            </a:lvl6pPr>
            <a:lvl7pPr marL="2743678" indent="0">
              <a:buNone/>
              <a:defRPr sz="900"/>
            </a:lvl7pPr>
            <a:lvl8pPr marL="3200957" indent="0">
              <a:buNone/>
              <a:defRPr sz="900"/>
            </a:lvl8pPr>
            <a:lvl9pPr marL="365823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9632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10" y="19254"/>
            <a:ext cx="9837470" cy="1249801"/>
          </a:xfrm>
        </p:spPr>
        <p:txBody>
          <a:bodyPr/>
          <a:lstStyle>
            <a:lvl1pPr>
              <a:lnSpc>
                <a:spcPts val="3601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390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341749"/>
            <a:ext cx="8025354" cy="51851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>
            <a:off x="8838052" y="1629177"/>
            <a:ext cx="2742842" cy="4897678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91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3710" y="19254"/>
            <a:ext cx="9837470" cy="1249801"/>
          </a:xfrm>
        </p:spPr>
        <p:txBody>
          <a:bodyPr/>
          <a:lstStyle>
            <a:lvl1pPr>
              <a:lnSpc>
                <a:spcPts val="3601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3709" y="1476029"/>
            <a:ext cx="11572389" cy="511422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693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341749"/>
            <a:ext cx="8025354" cy="51851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11377721" y="6521373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>
            <a:off x="8838052" y="1629177"/>
            <a:ext cx="2742842" cy="489767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4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GB" sz="2400"/>
          </a:p>
        </p:txBody>
      </p:sp>
      <p:pic>
        <p:nvPicPr>
          <p:cNvPr id="8" name="Content Placeholder 3" descr="SRUC-College-colour.gif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7247187" y="1271226"/>
            <a:ext cx="3714139" cy="35566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36870" y="6166733"/>
            <a:ext cx="11712703" cy="5975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GB" sz="2500" i="1" dirty="0" smtClean="0">
                <a:solidFill>
                  <a:srgbClr val="004B23"/>
                </a:solidFill>
                <a:latin typeface="+mj-lt"/>
              </a:rPr>
              <a:t>Leading the way in Agriculture and Rural Research, Education and Consulting</a:t>
            </a:r>
            <a:endParaRPr lang="en-GB" sz="2500" i="1" dirty="0">
              <a:solidFill>
                <a:srgbClr val="004B23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19" y="901195"/>
            <a:ext cx="3465610" cy="47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28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35" y="196897"/>
            <a:ext cx="10457086" cy="7653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6983" y="1341750"/>
            <a:ext cx="5458171" cy="48255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328" y="1341750"/>
            <a:ext cx="5460290" cy="48255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283" y="6249847"/>
            <a:ext cx="2541786" cy="4573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249847"/>
            <a:ext cx="3860298" cy="4573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4351" y="6249847"/>
            <a:ext cx="2541784" cy="4573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C1124-8DF4-42DE-9375-4ED6EEBB4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13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8337_Powerpoint 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/>
          <a:stretch>
            <a:fillRect/>
          </a:stretch>
        </p:blipFill>
        <p:spPr bwMode="auto">
          <a:xfrm>
            <a:off x="0" y="-28581"/>
            <a:ext cx="12190413" cy="688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268" y="2493474"/>
            <a:ext cx="10361852" cy="1080370"/>
          </a:xfrm>
        </p:spPr>
        <p:txBody>
          <a:bodyPr>
            <a:normAutofit/>
          </a:bodyPr>
          <a:lstStyle>
            <a:lvl1pPr>
              <a:defRPr sz="400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18" y="3357769"/>
            <a:ext cx="8533289" cy="64822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AFCF97"/>
                </a:solidFill>
              </a:defRPr>
            </a:lvl1pPr>
            <a:lvl2pPr marL="457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6009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D9933FE-C8EC-460D-AE8A-7B8AB5B85F1E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08" y="19252"/>
            <a:ext cx="9837471" cy="1143265"/>
          </a:xfrm>
        </p:spPr>
        <p:txBody>
          <a:bodyPr>
            <a:normAutofit/>
          </a:bodyPr>
          <a:lstStyle>
            <a:lvl1pPr>
              <a:defRPr sz="360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708" y="1476029"/>
            <a:ext cx="11572389" cy="504219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801"/>
            </a:lvl1pPr>
            <a:lvl2pPr>
              <a:spcBef>
                <a:spcPts val="0"/>
              </a:spcBef>
              <a:spcAft>
                <a:spcPts val="600"/>
              </a:spcAft>
              <a:defRPr sz="24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430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3709" y="19252"/>
            <a:ext cx="9837470" cy="11432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3708" y="1476029"/>
            <a:ext cx="11572389" cy="511422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728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C2D5069-968C-4716-8727-4BAF100E0B2F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19" y="1600572"/>
            <a:ext cx="5679303" cy="4854259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679303" cy="4854259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5790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82DB159-0446-451A-8258-B625F0BA1C9E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17" y="1535469"/>
            <a:ext cx="5681419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317" y="2175379"/>
            <a:ext cx="5681419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683534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683534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7026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41AC552-CA45-4088-8B1F-EBC3E448CB68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1659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61A4C787-00F8-4A22-AFD2-FFAB11D73BA7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05766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CFA1D89-FA3D-40BD-A762-3103D76501F9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19" y="273113"/>
            <a:ext cx="4305765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1435666"/>
            <a:ext cx="7109982" cy="5091189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319" y="1435434"/>
            <a:ext cx="4305765" cy="5091422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640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E1EB791-2DF3-4975-B23A-36C0B7186750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026" y="5201078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4026" y="1012283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4026" y="5767947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34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 Image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2" y="452775"/>
            <a:ext cx="6362729" cy="5798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791" y="1754936"/>
            <a:ext cx="5516243" cy="1362390"/>
          </a:xfrm>
        </p:spPr>
        <p:txBody>
          <a:bodyPr anchor="t"/>
          <a:lstStyle>
            <a:lvl1pPr algn="r">
              <a:defRPr sz="53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96687" y="3789919"/>
            <a:ext cx="3449982" cy="1500534"/>
          </a:xfrm>
        </p:spPr>
        <p:txBody>
          <a:bodyPr anchor="b"/>
          <a:lstStyle>
            <a:lvl1pPr marL="0" indent="0" algn="r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233541" y="6166732"/>
            <a:ext cx="11712703" cy="5975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GB" sz="2500" i="1" dirty="0" smtClean="0">
                <a:solidFill>
                  <a:srgbClr val="68AC2C"/>
                </a:solidFill>
                <a:latin typeface="+mj-lt"/>
              </a:rPr>
              <a:t>Leading the way in Agriculture and Rural Research, Education and Consulting</a:t>
            </a:r>
            <a:endParaRPr lang="en-GB" sz="2500" i="1" dirty="0">
              <a:solidFill>
                <a:srgbClr val="68AC2C"/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E24E1F2-10D9-4272-B1DB-B201A09A2749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2915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739F810-FAC4-4AF9-A5F6-18BB470915E7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0" y="1341749"/>
            <a:ext cx="8025355" cy="51851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>
            <a:off x="8838049" y="1629177"/>
            <a:ext cx="2742843" cy="489767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23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8337_Powerpoint 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/>
          <a:stretch>
            <a:fillRect/>
          </a:stretch>
        </p:blipFill>
        <p:spPr bwMode="auto">
          <a:xfrm>
            <a:off x="0" y="-28581"/>
            <a:ext cx="12190413" cy="688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268" y="2493474"/>
            <a:ext cx="10361852" cy="1080370"/>
          </a:xfrm>
        </p:spPr>
        <p:txBody>
          <a:bodyPr>
            <a:normAutofit/>
          </a:bodyPr>
          <a:lstStyle>
            <a:lvl1pPr>
              <a:defRPr sz="400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18" y="3357769"/>
            <a:ext cx="8533289" cy="64822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AFCF97"/>
                </a:solidFill>
              </a:defRPr>
            </a:lvl1pPr>
            <a:lvl2pPr marL="457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640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37103CE-4CEA-4B6C-9C97-E6DE8467E9F6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08" y="19252"/>
            <a:ext cx="9837471" cy="1143265"/>
          </a:xfrm>
        </p:spPr>
        <p:txBody>
          <a:bodyPr>
            <a:normAutofit/>
          </a:bodyPr>
          <a:lstStyle>
            <a:lvl1pPr>
              <a:defRPr sz="360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708" y="1476029"/>
            <a:ext cx="11572389" cy="504219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801"/>
            </a:lvl1pPr>
            <a:lvl2pPr>
              <a:spcBef>
                <a:spcPts val="0"/>
              </a:spcBef>
              <a:spcAft>
                <a:spcPts val="600"/>
              </a:spcAft>
              <a:defRPr sz="24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045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3709" y="19252"/>
            <a:ext cx="9837470" cy="11432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3708" y="1476029"/>
            <a:ext cx="11572389" cy="511422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5551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FCD60F8-D0D4-4D3D-9AC3-EE4D9B56D1DB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19" y="1600572"/>
            <a:ext cx="5679303" cy="4854259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679303" cy="4854259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9605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6C6BAE3-F38C-4825-B8B4-B123C19A929F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17" y="1535469"/>
            <a:ext cx="5681419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317" y="2175379"/>
            <a:ext cx="5681419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683534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683534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438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93FAFA5-E14A-416C-89DD-B284560B5310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2940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B178C3-4B26-4BA2-8264-9FA95422F900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092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7AF6176-3FA8-44C1-A222-031815CF9A77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19" y="273113"/>
            <a:ext cx="4305765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1435666"/>
            <a:ext cx="7109982" cy="5091189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319" y="1435434"/>
            <a:ext cx="4305765" cy="5091422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9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 Image 2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791" y="1754936"/>
            <a:ext cx="5516243" cy="1362390"/>
          </a:xfrm>
        </p:spPr>
        <p:txBody>
          <a:bodyPr anchor="t"/>
          <a:lstStyle>
            <a:lvl1pPr algn="r">
              <a:defRPr sz="53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96687" y="3789919"/>
            <a:ext cx="3449982" cy="1500534"/>
          </a:xfrm>
        </p:spPr>
        <p:txBody>
          <a:bodyPr anchor="b"/>
          <a:lstStyle>
            <a:lvl1pPr marL="0" indent="0" algn="r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SRUC-College-colour.gif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0646191" y="181603"/>
            <a:ext cx="1199740" cy="114885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22203" y="6166732"/>
            <a:ext cx="11712703" cy="5975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ts val="3733"/>
              </a:lnSpc>
            </a:pPr>
            <a:r>
              <a:rPr lang="en-GB" sz="2500" i="1" dirty="0" smtClean="0">
                <a:solidFill>
                  <a:srgbClr val="68AC2C"/>
                </a:solidFill>
                <a:latin typeface="+mj-lt"/>
              </a:rPr>
              <a:t>Leading the way in Agriculture and Rural Research, Education and Consulting</a:t>
            </a:r>
            <a:endParaRPr lang="en-GB" sz="2500" i="1" dirty="0">
              <a:solidFill>
                <a:srgbClr val="68AC2C"/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76BE2D-A948-411A-85B7-A71BF88AB271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026" y="5201078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4026" y="1012283"/>
            <a:ext cx="7314248" cy="4115753"/>
          </a:xfrm>
        </p:spPr>
        <p:txBody>
          <a:bodyPr rtlCol="0">
            <a:normAutofit/>
          </a:bodyPr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4026" y="5767947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7666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A02991C-7BC8-4EB4-BAF0-5424E9A464F6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941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04E60DA-5FCC-4B11-9392-25AD42CFA683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0" y="1341749"/>
            <a:ext cx="8025355" cy="51851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>
            <a:off x="8838049" y="1629177"/>
            <a:ext cx="2742843" cy="489767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797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8337_Powerpoint 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/>
          <a:stretch>
            <a:fillRect/>
          </a:stretch>
        </p:blipFill>
        <p:spPr bwMode="auto">
          <a:xfrm>
            <a:off x="0" y="-28581"/>
            <a:ext cx="12190413" cy="688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268" y="2493474"/>
            <a:ext cx="10361852" cy="1080370"/>
          </a:xfrm>
        </p:spPr>
        <p:txBody>
          <a:bodyPr>
            <a:normAutofit/>
          </a:bodyPr>
          <a:lstStyle>
            <a:lvl1pPr>
              <a:defRPr sz="400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318" y="3357769"/>
            <a:ext cx="8533289" cy="64822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AFCF97"/>
                </a:solidFill>
              </a:defRPr>
            </a:lvl1pPr>
            <a:lvl2pPr marL="457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586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4BF789B2-6CBF-49DE-B6DF-DF28DC4C0F13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08" y="19252"/>
            <a:ext cx="9837471" cy="1143265"/>
          </a:xfrm>
        </p:spPr>
        <p:txBody>
          <a:bodyPr>
            <a:normAutofit/>
          </a:bodyPr>
          <a:lstStyle>
            <a:lvl1pPr>
              <a:defRPr sz="360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708" y="1476029"/>
            <a:ext cx="11572389" cy="5042198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801"/>
            </a:lvl1pPr>
            <a:lvl2pPr>
              <a:spcBef>
                <a:spcPts val="0"/>
              </a:spcBef>
              <a:spcAft>
                <a:spcPts val="600"/>
              </a:spcAft>
              <a:defRPr sz="24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060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3709" y="19252"/>
            <a:ext cx="9837470" cy="11432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3708" y="1476029"/>
            <a:ext cx="11572389" cy="511422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0668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0F2F81E5-BCBE-4042-BAAF-8A0257136F37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19" y="1600572"/>
            <a:ext cx="5679303" cy="4854259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679303" cy="4854259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79893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114E3178-78A8-47E5-8B11-B7E82B7B7F6C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17" y="1535469"/>
            <a:ext cx="5681419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4317" y="2175379"/>
            <a:ext cx="5681419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683534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683534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3465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A0592D54-48EF-4CC1-9602-29D26207FE93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034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26F15E0C-9C0E-49BC-AFB4-0B04FF0A3B9B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649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image" Target="../media/image9.pn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17" y="116660"/>
            <a:ext cx="9887811" cy="1301308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17" y="1600572"/>
            <a:ext cx="11519779" cy="499830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316" y="6494380"/>
            <a:ext cx="2844431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DD008-350D-4CD8-8DDE-F4F932E955B3}" type="datetimeFigureOut">
              <a:rPr lang="en-GB" smtClean="0"/>
              <a:pPr/>
              <a:t>17/02/2020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494380"/>
            <a:ext cx="3860298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8399" y="6494380"/>
            <a:ext cx="2844431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1D174-03A1-4388-B9C9-0250156529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Picture 13" descr="SRUC-College-colour.gif"/>
          <p:cNvPicPr>
            <a:picLocks noChangeAspect="1"/>
          </p:cNvPicPr>
          <p:nvPr userDrawn="1"/>
        </p:nvPicPr>
        <p:blipFill>
          <a:blip r:embed="rId22" cstate="screen"/>
          <a:stretch>
            <a:fillRect/>
          </a:stretch>
        </p:blipFill>
        <p:spPr>
          <a:xfrm>
            <a:off x="10646191" y="181603"/>
            <a:ext cx="1199740" cy="11488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5" r:id="rId5"/>
    <p:sldLayoutId id="2147483660" r:id="rId6"/>
    <p:sldLayoutId id="2147483668" r:id="rId7"/>
    <p:sldLayoutId id="2147483651" r:id="rId8"/>
    <p:sldLayoutId id="2147483662" r:id="rId9"/>
    <p:sldLayoutId id="2147483666" r:id="rId10"/>
    <p:sldLayoutId id="2147483667" r:id="rId11"/>
    <p:sldLayoutId id="2147483652" r:id="rId12"/>
    <p:sldLayoutId id="2147483663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1219139" rtl="0" eaLnBrk="1" latinLnBrk="0" hangingPunct="1">
        <a:lnSpc>
          <a:spcPts val="5867"/>
        </a:lnSpc>
        <a:spcBef>
          <a:spcPct val="0"/>
        </a:spcBef>
        <a:buNone/>
        <a:defRPr sz="53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219139" rtl="0" eaLnBrk="1" latinLnBrk="0" hangingPunct="1">
        <a:spcBef>
          <a:spcPct val="20000"/>
        </a:spcBef>
        <a:buClr>
          <a:srgbClr val="92BD1E"/>
        </a:buClr>
        <a:buFont typeface="Arial" pitchFamily="34" charset="0"/>
        <a:buChar char="•"/>
        <a:defRPr sz="37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1pPr>
      <a:lvl2pPr marL="990550" indent="-380980" algn="l" defTabSz="1219139" rtl="0" eaLnBrk="1" latinLnBrk="0" hangingPunct="1">
        <a:spcBef>
          <a:spcPct val="20000"/>
        </a:spcBef>
        <a:buClr>
          <a:srgbClr val="92BD1E"/>
        </a:buClr>
        <a:buFont typeface="Arial" pitchFamily="34" charset="0"/>
        <a:buChar char="–"/>
        <a:defRPr sz="35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2pPr>
      <a:lvl3pPr marL="1523923" indent="-304784" algn="l" defTabSz="1219139" rtl="0" eaLnBrk="1" latinLnBrk="0" hangingPunct="1">
        <a:spcBef>
          <a:spcPct val="20000"/>
        </a:spcBef>
        <a:buClr>
          <a:srgbClr val="92BD1E"/>
        </a:buClr>
        <a:buFont typeface="Arial" pitchFamily="34" charset="0"/>
        <a:buChar char="•"/>
        <a:defRPr sz="32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3pPr>
      <a:lvl4pPr marL="2133492" indent="-304784" algn="l" defTabSz="1219139" rtl="0" eaLnBrk="1" latinLnBrk="0" hangingPunct="1">
        <a:spcBef>
          <a:spcPct val="20000"/>
        </a:spcBef>
        <a:buClr>
          <a:srgbClr val="92BD1E"/>
        </a:buClr>
        <a:buFont typeface="Arial" pitchFamily="34" charset="0"/>
        <a:buChar char="–"/>
        <a:defRPr sz="27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4pPr>
      <a:lvl5pPr marL="2743060" indent="-304784" algn="l" defTabSz="1219139" rtl="0" eaLnBrk="1" latinLnBrk="0" hangingPunct="1">
        <a:spcBef>
          <a:spcPct val="20000"/>
        </a:spcBef>
        <a:buClr>
          <a:srgbClr val="92BD1E"/>
        </a:buClr>
        <a:buFont typeface="Arial" pitchFamily="34" charset="0"/>
        <a:buChar char="»"/>
        <a:defRPr sz="2700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5pPr>
      <a:lvl6pPr marL="3352630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99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68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36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6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5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4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3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2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108337_Powerpoint template2.jp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/>
          <a:stretch>
            <a:fillRect/>
          </a:stretch>
        </p:blipFill>
        <p:spPr bwMode="auto">
          <a:xfrm>
            <a:off x="0" y="0"/>
            <a:ext cx="1216713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2645" y="19054"/>
            <a:ext cx="9839102" cy="11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2645" y="1476717"/>
            <a:ext cx="11572427" cy="51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88685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</a:defRPr>
      </a:lvl5pPr>
      <a:lvl6pPr marL="457279" algn="l" rtl="0" eaLnBrk="1" fontAlgn="base" hangingPunct="1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</a:defRPr>
      </a:lvl6pPr>
      <a:lvl7pPr marL="914559" algn="l" rtl="0" eaLnBrk="1" fontAlgn="base" hangingPunct="1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</a:defRPr>
      </a:lvl7pPr>
      <a:lvl8pPr marL="1371838" algn="l" rtl="0" eaLnBrk="1" fontAlgn="base" hangingPunct="1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</a:defRPr>
      </a:lvl8pPr>
      <a:lvl9pPr marL="1829119" algn="l" rtl="0" eaLnBrk="1" fontAlgn="base" hangingPunct="1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</a:defRPr>
      </a:lvl9pPr>
    </p:titleStyle>
    <p:bodyStyle>
      <a:lvl1pPr marL="342960" indent="-34296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801">
          <a:solidFill>
            <a:srgbClr val="004B23"/>
          </a:solidFill>
          <a:latin typeface="+mn-lt"/>
          <a:ea typeface="+mn-ea"/>
          <a:cs typeface="+mn-cs"/>
        </a:defRPr>
      </a:lvl1pPr>
      <a:lvl2pPr marL="743080" indent="-28580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2400">
          <a:solidFill>
            <a:srgbClr val="004B23"/>
          </a:solidFill>
          <a:latin typeface="+mn-lt"/>
          <a:cs typeface="+mn-cs"/>
        </a:defRPr>
      </a:lvl2pPr>
      <a:lvl3pPr marL="1143199" indent="-22864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•"/>
        <a:defRPr sz="2000">
          <a:solidFill>
            <a:srgbClr val="004B23"/>
          </a:solidFill>
          <a:latin typeface="+mn-lt"/>
          <a:cs typeface="+mn-cs"/>
        </a:defRPr>
      </a:lvl3pPr>
      <a:lvl4pPr marL="1600479" indent="-228640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>
          <a:solidFill>
            <a:srgbClr val="004B23"/>
          </a:solidFill>
          <a:latin typeface="+mn-lt"/>
          <a:cs typeface="+mn-cs"/>
        </a:defRPr>
      </a:lvl4pPr>
      <a:lvl5pPr marL="2057758" indent="-228640" algn="l" rtl="0" eaLnBrk="0" fontAlgn="base" hangingPunct="0">
        <a:spcBef>
          <a:spcPct val="0"/>
        </a:spcBef>
        <a:spcAft>
          <a:spcPts val="600"/>
        </a:spcAft>
        <a:buFont typeface="Arial" charset="0"/>
        <a:buChar char="»"/>
        <a:defRPr>
          <a:solidFill>
            <a:srgbClr val="004B23"/>
          </a:solidFill>
          <a:latin typeface="+mn-lt"/>
          <a:cs typeface="+mn-cs"/>
        </a:defRPr>
      </a:lvl5pPr>
      <a:lvl6pPr marL="2515038" indent="-228640" algn="l" rtl="0" eaLnBrk="1" fontAlgn="base" hangingPunct="1">
        <a:spcBef>
          <a:spcPct val="0"/>
        </a:spcBef>
        <a:spcAft>
          <a:spcPts val="600"/>
        </a:spcAft>
        <a:buFont typeface="Arial" charset="0"/>
        <a:buChar char="»"/>
        <a:defRPr>
          <a:solidFill>
            <a:srgbClr val="004B23"/>
          </a:solidFill>
          <a:latin typeface="+mn-lt"/>
          <a:cs typeface="+mn-cs"/>
        </a:defRPr>
      </a:lvl6pPr>
      <a:lvl7pPr marL="2972317" indent="-228640" algn="l" rtl="0" eaLnBrk="1" fontAlgn="base" hangingPunct="1">
        <a:spcBef>
          <a:spcPct val="0"/>
        </a:spcBef>
        <a:spcAft>
          <a:spcPts val="600"/>
        </a:spcAft>
        <a:buFont typeface="Arial" charset="0"/>
        <a:buChar char="»"/>
        <a:defRPr>
          <a:solidFill>
            <a:srgbClr val="004B23"/>
          </a:solidFill>
          <a:latin typeface="+mn-lt"/>
          <a:cs typeface="+mn-cs"/>
        </a:defRPr>
      </a:lvl7pPr>
      <a:lvl8pPr marL="3429597" indent="-228640" algn="l" rtl="0" eaLnBrk="1" fontAlgn="base" hangingPunct="1">
        <a:spcBef>
          <a:spcPct val="0"/>
        </a:spcBef>
        <a:spcAft>
          <a:spcPts val="600"/>
        </a:spcAft>
        <a:buFont typeface="Arial" charset="0"/>
        <a:buChar char="»"/>
        <a:defRPr>
          <a:solidFill>
            <a:srgbClr val="004B23"/>
          </a:solidFill>
          <a:latin typeface="+mn-lt"/>
          <a:cs typeface="+mn-cs"/>
        </a:defRPr>
      </a:lvl8pPr>
      <a:lvl9pPr marL="3886877" indent="-228640" algn="l" rtl="0" eaLnBrk="1" fontAlgn="base" hangingPunct="1">
        <a:spcBef>
          <a:spcPct val="0"/>
        </a:spcBef>
        <a:spcAft>
          <a:spcPts val="600"/>
        </a:spcAft>
        <a:buFont typeface="Arial" charset="0"/>
        <a:buChar char="»"/>
        <a:defRPr>
          <a:solidFill>
            <a:srgbClr val="004B23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79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59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38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19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98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78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57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8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710" y="19252"/>
            <a:ext cx="9837470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709" y="1476029"/>
            <a:ext cx="11572389" cy="511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99117" y="6382807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pic>
        <p:nvPicPr>
          <p:cNvPr id="6" name="Picture 5" descr="SRUC Research standard ppt background.gif"/>
          <p:cNvPicPr>
            <a:picLocks noChangeAspect="1"/>
          </p:cNvPicPr>
          <p:nvPr/>
        </p:nvPicPr>
        <p:blipFill>
          <a:blip r:embed="rId16" cstate="print"/>
          <a:srcRect l="4068"/>
          <a:stretch>
            <a:fillRect/>
          </a:stretch>
        </p:blipFill>
        <p:spPr>
          <a:xfrm>
            <a:off x="0" y="2"/>
            <a:ext cx="12190417" cy="685958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799117" y="6382807"/>
            <a:ext cx="812694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pic>
        <p:nvPicPr>
          <p:cNvPr id="9" name="Picture 8" descr="SRUC Research standard ppt background.gif"/>
          <p:cNvPicPr>
            <a:picLocks noChangeAspect="1"/>
          </p:cNvPicPr>
          <p:nvPr userDrawn="1"/>
        </p:nvPicPr>
        <p:blipFill>
          <a:blip r:embed="rId16" cstate="print"/>
          <a:srcRect l="4068"/>
          <a:stretch>
            <a:fillRect/>
          </a:stretch>
        </p:blipFill>
        <p:spPr>
          <a:xfrm>
            <a:off x="0" y="2"/>
            <a:ext cx="12190417" cy="6859587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0911841" y="6494380"/>
            <a:ext cx="127857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683AE07F-097C-4C0D-B487-A5825D8A5D0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4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8" r:id="rId14"/>
  </p:sldLayoutIdLst>
  <p:hf hdr="0" ftr="0" dt="0"/>
  <p:txStyles>
    <p:titleStyle>
      <a:lvl1pPr algn="l" defTabSz="914559" rtl="0" eaLnBrk="1" latinLnBrk="0" hangingPunct="1">
        <a:spcBef>
          <a:spcPct val="0"/>
        </a:spcBef>
        <a:buNone/>
        <a:defRPr sz="3601" b="0" kern="1200">
          <a:solidFill>
            <a:srgbClr val="004B23"/>
          </a:solidFill>
          <a:latin typeface="Georgia" pitchFamily="18" charset="0"/>
          <a:ea typeface="+mj-ea"/>
          <a:cs typeface="Tahoma" pitchFamily="34" charset="0"/>
        </a:defRPr>
      </a:lvl1pPr>
    </p:titleStyle>
    <p:bodyStyle>
      <a:lvl1pPr marL="342960" indent="-342960" algn="l" defTabSz="914559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801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1pPr>
      <a:lvl2pPr marL="743080" indent="-285800" algn="l" defTabSz="914559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24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2pPr>
      <a:lvl3pPr marL="1143199" indent="-228640" algn="l" defTabSz="914559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3pPr>
      <a:lvl4pPr marL="1600479" indent="-228640" algn="l" defTabSz="914559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8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4pPr>
      <a:lvl5pPr marL="2057758" indent="-228640" algn="l" defTabSz="914559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»"/>
        <a:defRPr sz="18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5pPr>
      <a:lvl6pPr marL="2515038" indent="-228640" algn="l" defTabSz="9145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17" indent="-228640" algn="l" defTabSz="9145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97" indent="-228640" algn="l" defTabSz="9145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77" indent="-228640" algn="l" defTabSz="9145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79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59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38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19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98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78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957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238" algn="l" defTabSz="9145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108337_Powerpoint template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/>
          <a:stretch>
            <a:fillRect/>
          </a:stretch>
        </p:blipFill>
        <p:spPr bwMode="auto">
          <a:xfrm>
            <a:off x="0" y="0"/>
            <a:ext cx="12167052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3699" y="19054"/>
            <a:ext cx="9837281" cy="11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3700" y="1476717"/>
            <a:ext cx="11572397" cy="51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7F79B76-123A-400E-A7D5-3EBD841D3926}" type="slidenum">
              <a:rPr lang="en-GB" altLang="en-US" sz="160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/>
              <a:t>‹#›</a:t>
            </a:fld>
            <a:endParaRPr lang="en-GB" altLang="en-US" sz="240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66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1" kern="1200">
          <a:solidFill>
            <a:srgbClr val="004B23"/>
          </a:solidFill>
          <a:latin typeface="Georgia" pitchFamily="18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5pPr>
      <a:lvl6pPr marL="457291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6pPr>
      <a:lvl7pPr marL="914583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7pPr>
      <a:lvl8pPr marL="1371874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8pPr>
      <a:lvl9pPr marL="1829166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9pPr>
    </p:titleStyle>
    <p:bodyStyle>
      <a:lvl1pPr marL="342969" indent="-342969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801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1pPr>
      <a:lvl2pPr marL="743099" indent="-285807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–"/>
        <a:defRPr sz="24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2pPr>
      <a:lvl3pPr marL="1143229" indent="-228646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3pPr>
      <a:lvl4pPr marL="1600520" indent="-228646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–"/>
        <a:defRPr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4pPr>
      <a:lvl5pPr marL="2057811" indent="-228646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»"/>
        <a:defRPr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5pPr>
      <a:lvl6pPr marL="2515103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108337_Powerpoint template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/>
          <a:stretch>
            <a:fillRect/>
          </a:stretch>
        </p:blipFill>
        <p:spPr bwMode="auto">
          <a:xfrm>
            <a:off x="0" y="0"/>
            <a:ext cx="12167052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3699" y="19054"/>
            <a:ext cx="9837281" cy="11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3700" y="1476717"/>
            <a:ext cx="11572397" cy="51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E2B59C5-355B-4430-88EE-360687006151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2400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0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1" kern="1200">
          <a:solidFill>
            <a:srgbClr val="004B23"/>
          </a:solidFill>
          <a:latin typeface="Georgia" pitchFamily="18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5pPr>
      <a:lvl6pPr marL="457291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6pPr>
      <a:lvl7pPr marL="914583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7pPr>
      <a:lvl8pPr marL="1371874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8pPr>
      <a:lvl9pPr marL="1829166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9pPr>
    </p:titleStyle>
    <p:bodyStyle>
      <a:lvl1pPr marL="342969" indent="-342969" algn="l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2801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1pPr>
      <a:lvl2pPr marL="743099" indent="-285807" algn="l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–"/>
        <a:defRPr sz="24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2pPr>
      <a:lvl3pPr marL="1143229" indent="-228646" algn="l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3pPr>
      <a:lvl4pPr marL="1600520" indent="-228646" algn="l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–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4pPr>
      <a:lvl5pPr marL="2057811" indent="-228646" algn="l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»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5pPr>
      <a:lvl6pPr marL="2515103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108337_Powerpoint template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/>
          <a:stretch>
            <a:fillRect/>
          </a:stretch>
        </p:blipFill>
        <p:spPr bwMode="auto">
          <a:xfrm>
            <a:off x="0" y="0"/>
            <a:ext cx="12167052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03699" y="19054"/>
            <a:ext cx="9837281" cy="11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3700" y="1476717"/>
            <a:ext cx="11572397" cy="51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8" name="TextBox 7"/>
          <p:cNvSpPr txBox="1"/>
          <p:nvPr/>
        </p:nvSpPr>
        <p:spPr>
          <a:xfrm>
            <a:off x="10799348" y="6383228"/>
            <a:ext cx="813401" cy="3382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35C6E54B-BCF9-465D-BF24-BF13767A3641}" type="slidenum">
              <a:rPr lang="en-GB" altLang="en-US" sz="1600" smtClean="0">
                <a:solidFill>
                  <a:schemeClr val="bg1"/>
                </a:solidFill>
                <a:latin typeface="Tahom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GB" altLang="en-US" sz="2400" smtClean="0">
              <a:solidFill>
                <a:schemeClr val="bg1"/>
              </a:solidFill>
              <a:latin typeface="Tahoma" panose="020B0604030504040204" pitchFamily="34" charset="0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600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1" kern="1200">
          <a:solidFill>
            <a:srgbClr val="004B23"/>
          </a:solidFill>
          <a:latin typeface="Georgia" pitchFamily="18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5pPr>
      <a:lvl6pPr marL="457291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6pPr>
      <a:lvl7pPr marL="914583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7pPr>
      <a:lvl8pPr marL="1371874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8pPr>
      <a:lvl9pPr marL="1829166" algn="l" rtl="0" fontAlgn="base">
        <a:spcBef>
          <a:spcPct val="0"/>
        </a:spcBef>
        <a:spcAft>
          <a:spcPct val="0"/>
        </a:spcAft>
        <a:defRPr sz="3601">
          <a:solidFill>
            <a:srgbClr val="004B23"/>
          </a:solidFill>
          <a:latin typeface="Georgia" pitchFamily="18" charset="0"/>
          <a:cs typeface="Tahoma" pitchFamily="34" charset="0"/>
        </a:defRPr>
      </a:lvl9pPr>
    </p:titleStyle>
    <p:bodyStyle>
      <a:lvl1pPr marL="342969" indent="-342969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801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1pPr>
      <a:lvl2pPr marL="743099" indent="-285807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–"/>
        <a:defRPr sz="24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2pPr>
      <a:lvl3pPr marL="1143229" indent="-228646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3pPr>
      <a:lvl4pPr marL="1600520" indent="-228646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–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4pPr>
      <a:lvl5pPr marL="2057811" indent="-228646" algn="l" rtl="0" eaLnBrk="0" fontAlgn="base" hangingPunct="0">
        <a:spcBef>
          <a:spcPct val="0"/>
        </a:spcBef>
        <a:spcAft>
          <a:spcPts val="600"/>
        </a:spcAft>
        <a:buFont typeface="Arial" panose="020B0604020202020204" pitchFamily="34" charset="0"/>
        <a:buChar char="»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5pPr>
      <a:lvl6pPr marL="2515103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5" Type="http://schemas.openxmlformats.org/officeDocument/2006/relationships/hyperlink" Target="https://www.environment.gov.scot/our-environment/state-of-the-environment/ecosystem-health-indicators/condition-indicators/indicator-3-forests/" TargetMode="Externa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5.jpeg"/><Relationship Id="rId4" Type="http://schemas.openxmlformats.org/officeDocument/2006/relationships/hyperlink" Target="https://www2.gov.scot/Topics/Statistics/Browse/Agriculture-Fisheries/Publications/FB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1.jpeg"/><Relationship Id="rId5" Type="http://schemas.openxmlformats.org/officeDocument/2006/relationships/image" Target="../media/image56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1.jpeg"/><Relationship Id="rId5" Type="http://schemas.openxmlformats.org/officeDocument/2006/relationships/image" Target="../media/image56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oilassociation.org/media/19141/the-agroforestry-handbook.pdf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howyourstripes.info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9.png"/><Relationship Id="rId7" Type="http://schemas.openxmlformats.org/officeDocument/2006/relationships/image" Target="../media/image5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16.jpeg"/><Relationship Id="rId4" Type="http://schemas.openxmlformats.org/officeDocument/2006/relationships/image" Target="../media/image73.jpeg"/><Relationship Id="rId9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hyperlink" Target="https://sefari.scot/blog/2018/11/27/how-might-our-farmers-adapt-to-a-public-money-for-public-goods-regime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sruc.ac.uk/news/article/2285/dynamic_backdrop_for_land_use_event" TargetMode="External"/><Relationship Id="rId5" Type="http://schemas.openxmlformats.org/officeDocument/2006/relationships/hyperlink" Target="https://www.sruc.ac.uk/info/120470/land_use_conference" TargetMode="External"/><Relationship Id="rId4" Type="http://schemas.openxmlformats.org/officeDocument/2006/relationships/hyperlink" Target="https://youtu.be/76VBqIT64J4?list=PLUlAOo37Qn6LuzlzMuVWZ8Q76PXyprPC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16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2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56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png"/><Relationship Id="rId9" Type="http://schemas.openxmlformats.org/officeDocument/2006/relationships/image" Target="../media/image89.jpeg"/><Relationship Id="rId1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-lab-book.ac.uk/files/2018/09/uk-stripes-1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5" Type="http://schemas.openxmlformats.org/officeDocument/2006/relationships/hyperlink" Target="https://www.environment.gov.scot/our-environment/state-of-the-environment/ecosystem-health-indicators/condition-indicators/indicator-6-freshwater/" TargetMode="Externa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gov.uk/government/statistics/wild-bird-populations-in-the-uk" TargetMode="Externa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s://www.nature.scot/sites/default/files/2018-11/Official%20Statistics%20-%20Terrestrial%20Breeding%20Birds%202018.pdf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hyperlink" Target="https://www.nature.scot/sites/default/files/2018-11/Official%20Statistics%20-%20Terrestrial%20Breeding%20Birds%202018.pdf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963" y="1285021"/>
            <a:ext cx="11519780" cy="2053514"/>
          </a:xfrm>
        </p:spPr>
        <p:txBody>
          <a:bodyPr>
            <a:normAutofit/>
          </a:bodyPr>
          <a:lstStyle/>
          <a:p>
            <a:r>
              <a:rPr lang="en-GB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Climate change and wildlife: </a:t>
            </a:r>
            <a:br>
              <a:rPr lang="en-GB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being part of the solution</a:t>
            </a:r>
            <a:endParaRPr lang="en-GB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149" y="3430589"/>
            <a:ext cx="11519780" cy="135256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Davy McCracken</a:t>
            </a:r>
          </a:p>
          <a:p>
            <a:r>
              <a:rPr lang="en-GB" sz="3300" i="1" dirty="0"/>
              <a:t>Head of Department of Integrated Land Management</a:t>
            </a:r>
            <a:endParaRPr lang="en-GB" sz="3300" dirty="0"/>
          </a:p>
          <a:p>
            <a:r>
              <a:rPr lang="en-GB" sz="3300" i="1" dirty="0"/>
              <a:t>Head of Hill &amp; Mountain Research Centre</a:t>
            </a:r>
            <a:endParaRPr lang="en-GB" sz="3300" dirty="0"/>
          </a:p>
        </p:txBody>
      </p:sp>
      <p:sp>
        <p:nvSpPr>
          <p:cNvPr id="4" name="TextBox 3"/>
          <p:cNvSpPr txBox="1"/>
          <p:nvPr/>
        </p:nvSpPr>
        <p:spPr>
          <a:xfrm>
            <a:off x="347148" y="84692"/>
            <a:ext cx="10440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Soil Association Scotland – Landscape Leadership </a:t>
            </a:r>
            <a:r>
              <a:rPr lang="en-US" i="1" dirty="0" err="1">
                <a:solidFill>
                  <a:srgbClr val="FFFFFF"/>
                </a:solidFill>
              </a:rPr>
              <a:t>Programme</a:t>
            </a:r>
            <a:endParaRPr lang="en-US" i="1" dirty="0">
              <a:solidFill>
                <a:srgbClr val="FFFFFF"/>
              </a:solidFill>
            </a:endParaRPr>
          </a:p>
          <a:p>
            <a:r>
              <a:rPr lang="en-GB" i="1" dirty="0">
                <a:solidFill>
                  <a:schemeClr val="bg1"/>
                </a:solidFill>
              </a:rPr>
              <a:t>What will change in Scotland in the next 10, 20, 50 years? </a:t>
            </a:r>
            <a:endParaRPr lang="en-US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The Lodge, Loch Lomond, 18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February 2020</a:t>
            </a: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4164" y="4835482"/>
            <a:ext cx="11270104" cy="1284669"/>
            <a:chOff x="284164" y="4835482"/>
            <a:chExt cx="11270104" cy="1284669"/>
          </a:xfrm>
        </p:grpSpPr>
        <p:grpSp>
          <p:nvGrpSpPr>
            <p:cNvPr id="16" name="Group 15"/>
            <p:cNvGrpSpPr/>
            <p:nvPr/>
          </p:nvGrpSpPr>
          <p:grpSpPr>
            <a:xfrm>
              <a:off x="2148428" y="4835482"/>
              <a:ext cx="9405840" cy="1280101"/>
              <a:chOff x="2596202" y="4995097"/>
              <a:chExt cx="9405840" cy="1280101"/>
            </a:xfrm>
          </p:grpSpPr>
          <p:grpSp>
            <p:nvGrpSpPr>
              <p:cNvPr id="5" name="Group 8"/>
              <p:cNvGrpSpPr>
                <a:grpSpLocks noChangeAspect="1"/>
              </p:cNvGrpSpPr>
              <p:nvPr/>
            </p:nvGrpSpPr>
            <p:grpSpPr bwMode="auto">
              <a:xfrm>
                <a:off x="2596202" y="4995097"/>
                <a:ext cx="9405840" cy="1260000"/>
                <a:chOff x="1623830" y="5065544"/>
                <a:chExt cx="7880652" cy="1056330"/>
              </a:xfrm>
            </p:grpSpPr>
            <p:pic>
              <p:nvPicPr>
                <p:cNvPr id="11" name="Picture 42" descr="RIMG020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101792" y="5065544"/>
                  <a:ext cx="1402690" cy="1056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" name="Picture 55" descr="C:\work\davydocs\admin\R&amp;Ddivision\FFSGroup\408\Oban Times\Feb 2014\20140207_144513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02" r="17078"/>
                <a:stretch>
                  <a:fillRect/>
                </a:stretch>
              </p:blipFill>
              <p:spPr bwMode="auto">
                <a:xfrm>
                  <a:off x="1623830" y="5065544"/>
                  <a:ext cx="1317237" cy="1056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13" r="710" b="12189"/>
              <a:stretch/>
            </p:blipFill>
            <p:spPr>
              <a:xfrm>
                <a:off x="8000853" y="5015198"/>
                <a:ext cx="2139393" cy="1260000"/>
              </a:xfrm>
              <a:prstGeom prst="rect">
                <a:avLst/>
              </a:prstGeom>
            </p:spPr>
          </p:pic>
        </p:grpSp>
        <p:pic>
          <p:nvPicPr>
            <p:cNvPr id="17" name="Picture 34" descr="PIC_003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64" y="4845533"/>
              <a:ext cx="168000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" t="146"/>
            <a:stretch>
              <a:fillRect/>
            </a:stretch>
          </p:blipFill>
          <p:spPr bwMode="auto">
            <a:xfrm>
              <a:off x="3982377" y="4860151"/>
              <a:ext cx="1630003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7" t="20326" r="29781"/>
            <a:stretch>
              <a:fillRect/>
            </a:stretch>
          </p:blipFill>
          <p:spPr bwMode="auto">
            <a:xfrm>
              <a:off x="5901115" y="4850820"/>
              <a:ext cx="1418884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ubtitle 4"/>
          <p:cNvSpPr txBox="1">
            <a:spLocks/>
          </p:cNvSpPr>
          <p:nvPr/>
        </p:nvSpPr>
        <p:spPr bwMode="auto">
          <a:xfrm>
            <a:off x="31688" y="0"/>
            <a:ext cx="11896166" cy="71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4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58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Woodland distribution </a:t>
            </a:r>
            <a:r>
              <a:rPr lang="en-GB" altLang="en-US" sz="32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GB" altLang="en-US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native condition </a:t>
            </a:r>
            <a:r>
              <a:rPr lang="en-GB" altLang="en-US" sz="1200" dirty="0">
                <a:solidFill>
                  <a:prstClr val="black"/>
                </a:solidFill>
              </a:rPr>
              <a:t>(NWS 2014)</a:t>
            </a:r>
          </a:p>
        </p:txBody>
      </p:sp>
      <p:pic>
        <p:nvPicPr>
          <p:cNvPr id="20483" name="Picture 4" descr="http://www.environment.scotland.gov.uk/media/26700/Fig2-Woodlands_300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0" y="847922"/>
            <a:ext cx="4677859" cy="601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 noChangeAspect="1"/>
          </p:cNvGrpSpPr>
          <p:nvPr/>
        </p:nvGrpSpPr>
        <p:grpSpPr bwMode="auto">
          <a:xfrm>
            <a:off x="5804507" y="848839"/>
            <a:ext cx="4321267" cy="5904000"/>
            <a:chOff x="4700141" y="1484312"/>
            <a:chExt cx="3953895" cy="5400000"/>
          </a:xfrm>
        </p:grpSpPr>
        <p:pic>
          <p:nvPicPr>
            <p:cNvPr id="2048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0"/>
            <a:stretch>
              <a:fillRect/>
            </a:stretch>
          </p:blipFill>
          <p:spPr bwMode="auto">
            <a:xfrm>
              <a:off x="4700141" y="1484312"/>
              <a:ext cx="3953895" cy="54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TextBox 1"/>
            <p:cNvSpPr txBox="1">
              <a:spLocks noChangeArrowheads="1"/>
            </p:cNvSpPr>
            <p:nvPr/>
          </p:nvSpPr>
          <p:spPr bwMode="auto">
            <a:xfrm>
              <a:off x="4708096" y="1505030"/>
              <a:ext cx="2592288" cy="70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583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800">
                  <a:solidFill>
                    <a:prstClr val="black"/>
                  </a:solidFill>
                </a:rPr>
                <a:t>Further details can be obtained at: </a:t>
              </a:r>
              <a:r>
                <a:rPr lang="en-US" altLang="en-US" sz="800">
                  <a:solidFill>
                    <a:prstClr val="black"/>
                  </a:solidFill>
                  <a:hlinkClick r:id="rId5"/>
                </a:rPr>
                <a:t>https://www.environment.gov.scot/our-environment/state-of-the-environment/ecosystem-health-indicators/condition-indicators/indicator-3-forests/</a:t>
              </a:r>
              <a:r>
                <a:rPr lang="en-US" altLang="en-US" sz="800">
                  <a:solidFill>
                    <a:prstClr val="black"/>
                  </a:solidFill>
                </a:rPr>
                <a:t> </a:t>
              </a:r>
              <a:endParaRPr lang="en-GB" altLang="en-US" sz="80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298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61442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8" y="1456065"/>
            <a:ext cx="3847788" cy="5436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255446" y="1456065"/>
            <a:ext cx="3671794" cy="5425277"/>
            <a:chOff x="4838049" y="1513588"/>
            <a:chExt cx="3671794" cy="54252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070" y="1513588"/>
              <a:ext cx="3638773" cy="5256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38049" y="6600311"/>
              <a:ext cx="36717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hlinkClick r:id="rId4"/>
                </a:rPr>
                <a:t>https</a:t>
              </a:r>
              <a:r>
                <a:rPr lang="en-GB" sz="800" dirty="0">
                  <a:hlinkClick r:id="rId4"/>
                </a:rPr>
                <a:t>://</a:t>
              </a:r>
              <a:r>
                <a:rPr lang="en-GB" sz="800" dirty="0" smtClean="0">
                  <a:hlinkClick r:id="rId4"/>
                </a:rPr>
                <a:t>www2.gov.scot/Topics/Statistics/Browse/Agriculture-Fisheries/Publications/FBI</a:t>
              </a:r>
              <a:r>
                <a:rPr lang="en-GB" sz="800" dirty="0" smtClean="0"/>
                <a:t> </a:t>
              </a:r>
              <a:endParaRPr lang="en-GB" sz="800" dirty="0"/>
            </a:p>
          </p:txBody>
        </p:sp>
      </p:grpSp>
      <p:pic>
        <p:nvPicPr>
          <p:cNvPr id="1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433285"/>
            <a:ext cx="3832867" cy="5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83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8027" y="916201"/>
            <a:ext cx="9101656" cy="544638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 smtClean="0"/>
              <a:t>In a time of </a:t>
            </a:r>
            <a:r>
              <a:rPr lang="en-GB" b="1" dirty="0" smtClean="0"/>
              <a:t>policy uncertainty </a:t>
            </a:r>
            <a:endParaRPr lang="en-GB" dirty="0" smtClean="0"/>
          </a:p>
          <a:p>
            <a:pPr lvl="1">
              <a:defRPr/>
            </a:pPr>
            <a:r>
              <a:rPr lang="en-GB" dirty="0" smtClean="0"/>
              <a:t>drop </a:t>
            </a:r>
            <a:r>
              <a:rPr lang="en-GB" dirty="0"/>
              <a:t>in </a:t>
            </a:r>
            <a:r>
              <a:rPr lang="en-GB" dirty="0" smtClean="0"/>
              <a:t>investment?</a:t>
            </a:r>
          </a:p>
          <a:p>
            <a:pPr lvl="1">
              <a:defRPr/>
            </a:pPr>
            <a:r>
              <a:rPr lang="en-GB" dirty="0" smtClean="0"/>
              <a:t>long-term </a:t>
            </a:r>
            <a:r>
              <a:rPr lang="en-GB" dirty="0"/>
              <a:t>system changes </a:t>
            </a:r>
            <a:r>
              <a:rPr lang="en-GB" dirty="0" smtClean="0"/>
              <a:t>postponed?</a:t>
            </a:r>
            <a:endParaRPr lang="en-GB" dirty="0"/>
          </a:p>
          <a:p>
            <a:pPr>
              <a:defRPr/>
            </a:pPr>
            <a:r>
              <a:rPr lang="en-GB" dirty="0" smtClean="0"/>
              <a:t>Farmers &amp; crofters </a:t>
            </a:r>
            <a:r>
              <a:rPr lang="en-GB" dirty="0"/>
              <a:t>need to </a:t>
            </a:r>
            <a:r>
              <a:rPr lang="en-GB" dirty="0" smtClean="0"/>
              <a:t>drive</a:t>
            </a:r>
            <a:r>
              <a:rPr lang="en-GB" b="1" dirty="0" smtClean="0"/>
              <a:t> changes </a:t>
            </a:r>
            <a:r>
              <a:rPr lang="en-GB" dirty="0" smtClean="0"/>
              <a:t>to</a:t>
            </a:r>
            <a:r>
              <a:rPr lang="en-GB" b="1" dirty="0" smtClean="0"/>
              <a:t> </a:t>
            </a:r>
            <a:r>
              <a:rPr lang="en-GB" dirty="0" smtClean="0"/>
              <a:t>improve:</a:t>
            </a:r>
          </a:p>
          <a:p>
            <a:pPr lvl="1">
              <a:defRPr/>
            </a:pPr>
            <a:r>
              <a:rPr lang="en-GB" dirty="0" smtClean="0"/>
              <a:t>technical </a:t>
            </a:r>
            <a:r>
              <a:rPr lang="en-GB" b="1" dirty="0"/>
              <a:t>efficiency</a:t>
            </a:r>
            <a:r>
              <a:rPr lang="en-GB" dirty="0"/>
              <a:t>, </a:t>
            </a:r>
            <a:endParaRPr lang="en-GB" dirty="0" smtClean="0"/>
          </a:p>
          <a:p>
            <a:pPr lvl="1">
              <a:defRPr/>
            </a:pPr>
            <a:r>
              <a:rPr lang="en-GB" dirty="0" smtClean="0"/>
              <a:t>business </a:t>
            </a:r>
            <a:r>
              <a:rPr lang="en-GB" b="1" dirty="0"/>
              <a:t>viability</a:t>
            </a:r>
            <a:r>
              <a:rPr lang="en-GB" dirty="0"/>
              <a:t>, </a:t>
            </a:r>
            <a:endParaRPr lang="en-GB" dirty="0" smtClean="0"/>
          </a:p>
          <a:p>
            <a:pPr lvl="1">
              <a:defRPr/>
            </a:pPr>
            <a:r>
              <a:rPr lang="en-GB" b="1" dirty="0" smtClean="0"/>
              <a:t>vibrancy </a:t>
            </a:r>
            <a:r>
              <a:rPr lang="en-GB" dirty="0"/>
              <a:t>of the sector 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Need to support the </a:t>
            </a:r>
            <a:r>
              <a:rPr lang="en-GB" b="1" dirty="0"/>
              <a:t>younger generation </a:t>
            </a:r>
            <a:endParaRPr lang="en-GB" b="1" dirty="0" smtClean="0"/>
          </a:p>
          <a:p>
            <a:pPr lvl="1">
              <a:defRPr/>
            </a:pPr>
            <a:r>
              <a:rPr lang="en-GB" dirty="0" smtClean="0"/>
              <a:t>implement </a:t>
            </a:r>
            <a:r>
              <a:rPr lang="en-GB" b="1" dirty="0"/>
              <a:t>new ideas </a:t>
            </a:r>
            <a:r>
              <a:rPr lang="en-GB" dirty="0" smtClean="0"/>
              <a:t>and take </a:t>
            </a:r>
            <a:r>
              <a:rPr lang="en-GB" b="1" dirty="0"/>
              <a:t>new approaches </a:t>
            </a:r>
            <a:r>
              <a:rPr lang="en-GB" dirty="0"/>
              <a:t>to </a:t>
            </a:r>
            <a:r>
              <a:rPr lang="en-GB" dirty="0" smtClean="0"/>
              <a:t>farming</a:t>
            </a:r>
            <a:endParaRPr lang="en-GB" dirty="0"/>
          </a:p>
          <a:p>
            <a:pPr>
              <a:defRPr/>
            </a:pPr>
            <a:r>
              <a:rPr lang="en-GB" dirty="0" smtClean="0"/>
              <a:t>Unprecedented </a:t>
            </a:r>
            <a:r>
              <a:rPr lang="en-GB" dirty="0"/>
              <a:t>period of </a:t>
            </a:r>
            <a:r>
              <a:rPr lang="en-GB" b="1" dirty="0"/>
              <a:t>policy transition</a:t>
            </a:r>
          </a:p>
          <a:p>
            <a:pPr lvl="1">
              <a:defRPr/>
            </a:pPr>
            <a:r>
              <a:rPr lang="en-GB" dirty="0" smtClean="0"/>
              <a:t>Need to take stock and create a </a:t>
            </a:r>
            <a:r>
              <a:rPr lang="en-GB" b="1" dirty="0" smtClean="0"/>
              <a:t>roadmap </a:t>
            </a:r>
            <a:r>
              <a:rPr lang="en-GB" b="1" dirty="0"/>
              <a:t>for success </a:t>
            </a:r>
            <a:r>
              <a:rPr lang="en-GB" dirty="0" smtClean="0"/>
              <a:t>for Scottish agriculture taking account of its wider rural context</a:t>
            </a:r>
            <a:endParaRPr lang="en-GB" dirty="0"/>
          </a:p>
        </p:txBody>
      </p:sp>
      <p:grpSp>
        <p:nvGrpSpPr>
          <p:cNvPr id="35844" name="Group 5"/>
          <p:cNvGrpSpPr>
            <a:grpSpLocks/>
          </p:cNvGrpSpPr>
          <p:nvPr/>
        </p:nvGrpSpPr>
        <p:grpSpPr bwMode="auto">
          <a:xfrm>
            <a:off x="1531675" y="5851293"/>
            <a:ext cx="9108008" cy="1008295"/>
            <a:chOff x="-6350" y="5805488"/>
            <a:chExt cx="9105900" cy="1073150"/>
          </a:xfrm>
        </p:grpSpPr>
        <p:grpSp>
          <p:nvGrpSpPr>
            <p:cNvPr id="35845" name="Group 8"/>
            <p:cNvGrpSpPr>
              <a:grpSpLocks/>
            </p:cNvGrpSpPr>
            <p:nvPr/>
          </p:nvGrpSpPr>
          <p:grpSpPr bwMode="auto">
            <a:xfrm>
              <a:off x="1384300" y="5827713"/>
              <a:ext cx="4492625" cy="1050925"/>
              <a:chOff x="1531789" y="5066282"/>
              <a:chExt cx="4492195" cy="1051376"/>
            </a:xfrm>
          </p:grpSpPr>
          <p:pic>
            <p:nvPicPr>
              <p:cNvPr id="3585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789" y="5073083"/>
                <a:ext cx="1327763" cy="1044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1" name="Picture 3" descr="Bild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7" t="12517" r="3229"/>
              <a:stretch>
                <a:fillRect/>
              </a:stretch>
            </p:blipFill>
            <p:spPr bwMode="auto">
              <a:xfrm>
                <a:off x="4570154" y="5066282"/>
                <a:ext cx="1453830" cy="104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5846" name="Picture 26" descr="Image may contain: 1 person, grass, outdoor and na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0" y="5822950"/>
              <a:ext cx="13906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28" descr="Image may contain: grass, table, outdoor and nat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3" t="4738" r="35954" b="66924"/>
            <a:stretch>
              <a:fillRect/>
            </a:stretch>
          </p:blipFill>
          <p:spPr bwMode="auto">
            <a:xfrm>
              <a:off x="5780088" y="5834063"/>
              <a:ext cx="163830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12" descr="https://censis.org.uk/wp-content/uploads/Precision-Agriculture-and-I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7" b="52214"/>
            <a:stretch>
              <a:fillRect/>
            </a:stretch>
          </p:blipFill>
          <p:spPr bwMode="auto">
            <a:xfrm>
              <a:off x="7408863" y="5805488"/>
              <a:ext cx="1690687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4"/>
            <a:stretch>
              <a:fillRect/>
            </a:stretch>
          </p:blipFill>
          <p:spPr bwMode="auto">
            <a:xfrm>
              <a:off x="2711450" y="5834063"/>
              <a:ext cx="1711325" cy="1044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4964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14161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10" y="1492110"/>
            <a:ext cx="7317422" cy="2335792"/>
          </a:xfrm>
        </p:spPr>
        <p:txBody>
          <a:bodyPr>
            <a:noAutofit/>
          </a:bodyPr>
          <a:lstStyle/>
          <a:p>
            <a:pPr marL="457052" indent="-457052" defTabSz="1218804">
              <a:spcAft>
                <a:spcPts val="1200"/>
              </a:spcAft>
              <a:defRPr/>
            </a:pPr>
            <a:r>
              <a:rPr lang="en-GB" sz="2799" dirty="0" smtClean="0"/>
              <a:t>Need to improve cost-effectiveness of production across all sectors</a:t>
            </a:r>
            <a:endParaRPr lang="en-GB" sz="2799" dirty="0"/>
          </a:p>
          <a:p>
            <a:pPr marL="457052" indent="-457052" defTabSz="1218804">
              <a:spcAft>
                <a:spcPts val="1200"/>
              </a:spcAft>
              <a:defRPr/>
            </a:pPr>
            <a:r>
              <a:rPr lang="en-GB" sz="2799" dirty="0" smtClean="0"/>
              <a:t>Need to reduce reliance on public subsidy and/or diversify income sources</a:t>
            </a:r>
            <a:endParaRPr lang="en-GB" sz="2799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38422" y="3915570"/>
            <a:ext cx="7851998" cy="2335792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Clr>
                <a:srgbClr val="92BD1E"/>
              </a:buClr>
              <a:buFont typeface="Arial" pitchFamily="34" charset="0"/>
              <a:buChar char="•"/>
              <a:defRPr sz="37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Clr>
                <a:srgbClr val="92BD1E"/>
              </a:buClr>
              <a:buFont typeface="Arial" pitchFamily="34" charset="0"/>
              <a:buChar char="–"/>
              <a:defRPr sz="35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Clr>
                <a:srgbClr val="92BD1E"/>
              </a:buClr>
              <a:buFont typeface="Arial" pitchFamily="34" charset="0"/>
              <a:buChar char="•"/>
              <a:defRPr sz="32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Clr>
                <a:srgbClr val="92BD1E"/>
              </a:buClr>
              <a:buFont typeface="Arial" pitchFamily="34" charset="0"/>
              <a:buChar char="–"/>
              <a:defRPr sz="27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Clr>
                <a:srgbClr val="92BD1E"/>
              </a:buClr>
              <a:buFont typeface="Arial" pitchFamily="34" charset="0"/>
              <a:buChar char="»"/>
              <a:defRPr sz="27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52" indent="-457052" defTabSz="1218804">
              <a:spcAft>
                <a:spcPts val="1200"/>
              </a:spcAft>
              <a:defRPr/>
            </a:pPr>
            <a:r>
              <a:rPr lang="en-GB" sz="2799" dirty="0" err="1" smtClean="0"/>
              <a:t>Brexit</a:t>
            </a:r>
            <a:r>
              <a:rPr lang="en-GB" sz="2799" dirty="0" smtClean="0"/>
              <a:t> will mean increasing uncertainty over agricultural support – at least in short term – but at best amount in the ‘pot’ will remain flat </a:t>
            </a:r>
          </a:p>
          <a:p>
            <a:pPr marL="457052" indent="-457052" defTabSz="1218804">
              <a:spcAft>
                <a:spcPts val="1200"/>
              </a:spcAft>
              <a:defRPr/>
            </a:pPr>
            <a:r>
              <a:rPr lang="en-GB" sz="2799" dirty="0" smtClean="0"/>
              <a:t>Government drive to tackle the Climate Emergency and Biodiversity Crisis – farming has a key role to play</a:t>
            </a:r>
          </a:p>
          <a:p>
            <a:pPr marL="457052" indent="-457052" defTabSz="1218804">
              <a:defRPr/>
            </a:pPr>
            <a:endParaRPr lang="en-GB" sz="2799" dirty="0" smtClean="0"/>
          </a:p>
          <a:p>
            <a:pPr marL="457052" indent="-457052" defTabSz="1218804">
              <a:defRPr/>
            </a:pPr>
            <a:endParaRPr lang="en-GB" sz="2799" dirty="0" smtClean="0"/>
          </a:p>
          <a:p>
            <a:pPr marL="457154" lvl="1" indent="0" defTabSz="1218804">
              <a:buFont typeface="Arial" pitchFamily="34" charset="0"/>
              <a:buNone/>
              <a:defRPr/>
            </a:pPr>
            <a:endParaRPr lang="en-GB" sz="2799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126" y="1479178"/>
            <a:ext cx="3832867" cy="5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61442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399249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198662" y="1125538"/>
            <a:ext cx="9281086" cy="4847760"/>
            <a:chOff x="1371300" y="308047"/>
            <a:chExt cx="9281086" cy="4847760"/>
          </a:xfrm>
        </p:grpSpPr>
        <p:sp>
          <p:nvSpPr>
            <p:cNvPr id="2" name="Text Box 3"/>
            <p:cNvSpPr txBox="1">
              <a:spLocks noChangeArrowheads="1"/>
            </p:cNvSpPr>
            <p:nvPr/>
          </p:nvSpPr>
          <p:spPr bwMode="auto">
            <a:xfrm>
              <a:off x="2498687" y="500179"/>
              <a:ext cx="6573771" cy="396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509" tIns="44460" rIns="90509" bIns="44460">
              <a:spAutoFit/>
            </a:bodyPr>
            <a:lstStyle>
              <a:lvl1pPr marL="173038" indent="-173038"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Font typeface="Monotype Sorts"/>
                <a:buNone/>
              </a:pPr>
              <a:r>
                <a:rPr lang="en-GB" altLang="en-US" sz="2000" b="1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Innovation = Doing Things Differently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797919" y="1019411"/>
              <a:ext cx="2592987" cy="8765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700" b="1" dirty="0">
                  <a:latin typeface="Tahoma" charset="0"/>
                  <a:cs typeface="Tahoma" charset="0"/>
                </a:rPr>
                <a:t>Sheep Performance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Genetic selections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Blackface and </a:t>
              </a:r>
              <a:r>
                <a:rPr lang="en-GB" sz="1700" i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Lleyn</a:t>
              </a:r>
              <a:endParaRPr lang="en-GB" sz="1700" i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ahoma" charset="0"/>
                <a:cs typeface="Tahoma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90675" y="1103569"/>
              <a:ext cx="2591400" cy="19229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700" b="1" dirty="0" err="1">
                  <a:latin typeface="Tahoma" charset="0"/>
                  <a:cs typeface="Tahoma" charset="0"/>
                </a:rPr>
                <a:t>Inbye</a:t>
              </a:r>
              <a:r>
                <a:rPr lang="en-GB" sz="1700" b="1" dirty="0">
                  <a:latin typeface="Tahoma" charset="0"/>
                  <a:cs typeface="Tahoma" charset="0"/>
                </a:rPr>
                <a:t> grasslands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Soil pH and nutrients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GHG emissions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Grassland management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Forage &amp; fodder improvements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96259" y="2246833"/>
              <a:ext cx="2592988" cy="16624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700" b="1" dirty="0">
                  <a:latin typeface="Tahoma" charset="0"/>
                  <a:cs typeface="Tahoma" charset="0"/>
                </a:rPr>
                <a:t>Flock Performance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EID associated kit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TST worming of lambs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Comparison of system   trade-offs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25502" y="3077288"/>
              <a:ext cx="2591400" cy="8780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700" b="1" dirty="0">
                  <a:latin typeface="Tahoma" charset="0"/>
                  <a:cs typeface="Tahoma" charset="0"/>
                </a:rPr>
                <a:t>Hill grazing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Bracken control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Improving hill parks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1040" y="1325871"/>
              <a:ext cx="2592988" cy="11400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700" b="1" dirty="0" err="1">
                  <a:latin typeface="Tahoma" charset="0"/>
                  <a:cs typeface="Tahoma" charset="0"/>
                </a:rPr>
                <a:t>Auchtertyre</a:t>
              </a:r>
              <a:r>
                <a:rPr lang="en-GB" sz="1700" b="1" dirty="0">
                  <a:latin typeface="Tahoma" charset="0"/>
                  <a:cs typeface="Tahoma" charset="0"/>
                </a:rPr>
                <a:t> flock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Restocking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Blackloss</a:t>
              </a:r>
              <a:endParaRPr lang="en-GB" sz="1700" i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ahoma" charset="0"/>
                <a:cs typeface="Tahoma" charset="0"/>
              </a:endParaRP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Yellowses</a:t>
              </a: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/</a:t>
              </a:r>
              <a:r>
                <a:rPr lang="en-GB" sz="1700" i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Plochteach</a:t>
              </a:r>
              <a:endParaRPr lang="en-GB" sz="1700" i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ahoma" charset="0"/>
                <a:cs typeface="Tahoma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16312" y="3388509"/>
              <a:ext cx="2592988" cy="8765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700" b="1" dirty="0" err="1">
                  <a:latin typeface="Tahoma" charset="0"/>
                  <a:cs typeface="Tahoma" charset="0"/>
                </a:rPr>
                <a:t>LoRa</a:t>
              </a:r>
              <a:r>
                <a:rPr lang="en-GB" sz="1700" b="1" dirty="0">
                  <a:latin typeface="Tahoma" charset="0"/>
                  <a:cs typeface="Tahoma" charset="0"/>
                </a:rPr>
                <a:t> network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Tracking livestock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Sensors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371300" y="308047"/>
              <a:ext cx="9281086" cy="46349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2435173" y="3955379"/>
              <a:ext cx="6810363" cy="1200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2400" b="1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Systems approach to </a:t>
              </a:r>
            </a:p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2400" b="1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Precision Livestock Farming</a:t>
              </a:r>
            </a:p>
            <a:p>
              <a:pPr algn="r" eaLnBrk="1" hangingPunct="1">
                <a:spcAft>
                  <a:spcPct val="0"/>
                </a:spcAft>
                <a:buFontTx/>
                <a:buNone/>
              </a:pPr>
              <a:endParaRPr lang="en-GB" altLang="en-US" sz="24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16312" y="2510420"/>
              <a:ext cx="2839107" cy="8780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700" b="1" dirty="0">
                  <a:latin typeface="Tahoma" charset="0"/>
                  <a:cs typeface="Tahoma" charset="0"/>
                </a:rPr>
                <a:t>Technology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Virtual fencing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17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Drones for assessments</a:t>
              </a:r>
            </a:p>
          </p:txBody>
        </p:sp>
      </p:grpSp>
      <p:grpSp>
        <p:nvGrpSpPr>
          <p:cNvPr id="14" name="Group 1"/>
          <p:cNvGrpSpPr>
            <a:grpSpLocks/>
          </p:cNvGrpSpPr>
          <p:nvPr/>
        </p:nvGrpSpPr>
        <p:grpSpPr bwMode="auto">
          <a:xfrm>
            <a:off x="1531675" y="5806832"/>
            <a:ext cx="9108008" cy="1073398"/>
            <a:chOff x="-6350" y="5805488"/>
            <a:chExt cx="9105900" cy="1073150"/>
          </a:xfrm>
        </p:grpSpPr>
        <p:grpSp>
          <p:nvGrpSpPr>
            <p:cNvPr id="15" name="Group 8"/>
            <p:cNvGrpSpPr>
              <a:grpSpLocks/>
            </p:cNvGrpSpPr>
            <p:nvPr/>
          </p:nvGrpSpPr>
          <p:grpSpPr bwMode="auto">
            <a:xfrm>
              <a:off x="1384300" y="5827713"/>
              <a:ext cx="4492625" cy="1050925"/>
              <a:chOff x="1531789" y="5066282"/>
              <a:chExt cx="4492195" cy="1051376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789" y="5073083"/>
                <a:ext cx="1327763" cy="1044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" descr="Bild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7" t="12517" r="3229"/>
              <a:stretch>
                <a:fillRect/>
              </a:stretch>
            </p:blipFill>
            <p:spPr bwMode="auto">
              <a:xfrm>
                <a:off x="4570154" y="5066282"/>
                <a:ext cx="1453830" cy="104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6" descr="Image may contain: 1 person, grass, outdoor and na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0" y="5822950"/>
              <a:ext cx="13906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8" descr="Image may contain: grass, table, outdoor and nat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3" t="4738" r="35954" b="66924"/>
            <a:stretch>
              <a:fillRect/>
            </a:stretch>
          </p:blipFill>
          <p:spPr bwMode="auto">
            <a:xfrm>
              <a:off x="5780088" y="5834063"/>
              <a:ext cx="163830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2" descr="https://censis.org.uk/wp-content/uploads/Precision-Agriculture-and-I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7" b="52214"/>
            <a:stretch>
              <a:fillRect/>
            </a:stretch>
          </p:blipFill>
          <p:spPr bwMode="auto">
            <a:xfrm>
              <a:off x="7408863" y="5805488"/>
              <a:ext cx="1690687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4"/>
            <a:stretch>
              <a:fillRect/>
            </a:stretch>
          </p:blipFill>
          <p:spPr bwMode="auto">
            <a:xfrm>
              <a:off x="2711450" y="5834063"/>
              <a:ext cx="1711325" cy="1044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itle 1"/>
          <p:cNvSpPr txBox="1">
            <a:spLocks/>
          </p:cNvSpPr>
          <p:nvPr/>
        </p:nvSpPr>
        <p:spPr>
          <a:xfrm>
            <a:off x="0" y="4964"/>
            <a:ext cx="1106375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559" rtl="0" eaLnBrk="1" latinLnBrk="0" hangingPunct="1">
              <a:spcBef>
                <a:spcPct val="0"/>
              </a:spcBef>
              <a:buNone/>
              <a:defRPr sz="3601" b="0" kern="1200">
                <a:solidFill>
                  <a:srgbClr val="004B23"/>
                </a:solidFill>
                <a:latin typeface="Georgia" pitchFamily="18" charset="0"/>
                <a:ea typeface="+mj-ea"/>
                <a:cs typeface="Tahoma" pitchFamily="34" charset="0"/>
              </a:defRPr>
            </a:lvl1pPr>
          </a:lstStyle>
          <a:p>
            <a:r>
              <a:rPr lang="en-GB" sz="4000" b="1" smtClean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  <a:endParaRPr lang="en-GB" sz="4000" b="1" dirty="0">
              <a:solidFill>
                <a:srgbClr val="000000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60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"/>
          <p:cNvGrpSpPr>
            <a:grpSpLocks/>
          </p:cNvGrpSpPr>
          <p:nvPr/>
        </p:nvGrpSpPr>
        <p:grpSpPr bwMode="auto">
          <a:xfrm>
            <a:off x="1531675" y="5806832"/>
            <a:ext cx="9108008" cy="1073398"/>
            <a:chOff x="-6350" y="5805488"/>
            <a:chExt cx="9105900" cy="1073150"/>
          </a:xfrm>
        </p:grpSpPr>
        <p:grpSp>
          <p:nvGrpSpPr>
            <p:cNvPr id="15" name="Group 8"/>
            <p:cNvGrpSpPr>
              <a:grpSpLocks/>
            </p:cNvGrpSpPr>
            <p:nvPr/>
          </p:nvGrpSpPr>
          <p:grpSpPr bwMode="auto">
            <a:xfrm>
              <a:off x="1384300" y="5827713"/>
              <a:ext cx="4492625" cy="1050925"/>
              <a:chOff x="1531789" y="5066282"/>
              <a:chExt cx="4492195" cy="1051376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1789" y="5073083"/>
                <a:ext cx="1327763" cy="1044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" descr="Bild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7" t="12517" r="3229"/>
              <a:stretch>
                <a:fillRect/>
              </a:stretch>
            </p:blipFill>
            <p:spPr bwMode="auto">
              <a:xfrm>
                <a:off x="4570154" y="5066282"/>
                <a:ext cx="1453830" cy="104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6" descr="Image may contain: 1 person, grass, outdoor and na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0" y="5822950"/>
              <a:ext cx="13906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8" descr="Image may contain: grass, table, outdoor and nat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3" t="4738" r="35954" b="66924"/>
            <a:stretch>
              <a:fillRect/>
            </a:stretch>
          </p:blipFill>
          <p:spPr bwMode="auto">
            <a:xfrm>
              <a:off x="5780088" y="5834063"/>
              <a:ext cx="163830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2" descr="https://censis.org.uk/wp-content/uploads/Precision-Agriculture-and-I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7" b="52214"/>
            <a:stretch>
              <a:fillRect/>
            </a:stretch>
          </p:blipFill>
          <p:spPr bwMode="auto">
            <a:xfrm>
              <a:off x="7408863" y="5805488"/>
              <a:ext cx="1690687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34"/>
            <a:stretch>
              <a:fillRect/>
            </a:stretch>
          </p:blipFill>
          <p:spPr bwMode="auto">
            <a:xfrm>
              <a:off x="2711450" y="5834063"/>
              <a:ext cx="1711325" cy="1044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526086" y="3816186"/>
            <a:ext cx="3748498" cy="1990646"/>
            <a:chOff x="1371300" y="308047"/>
            <a:chExt cx="9281086" cy="4928747"/>
          </a:xfrm>
        </p:grpSpPr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2498686" y="500179"/>
              <a:ext cx="6573770" cy="489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509" tIns="44460" rIns="90509" bIns="44460">
              <a:spAutoFit/>
            </a:bodyPr>
            <a:lstStyle>
              <a:lvl1pPr marL="173038" indent="-173038"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Font typeface="Monotype Sorts"/>
                <a:buNone/>
              </a:pPr>
              <a:r>
                <a:rPr lang="en-GB" altLang="en-US" sz="1000" b="1" dirty="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rPr>
                <a:t>Innovation = Doing Things Differently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97919" y="1019409"/>
              <a:ext cx="2592986" cy="7426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600" b="1" dirty="0">
                  <a:latin typeface="Tahoma" charset="0"/>
                  <a:cs typeface="Tahoma" charset="0"/>
                </a:rPr>
                <a:t>Sheep Performance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Genetic selections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Blackface and </a:t>
              </a:r>
              <a:r>
                <a:rPr lang="en-GB" sz="600" i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Lleyn</a:t>
              </a:r>
              <a:endParaRPr lang="en-GB" sz="600" i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ahoma" charset="0"/>
                <a:cs typeface="Tahoma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90674" y="1103569"/>
              <a:ext cx="2591402" cy="12996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600" b="1" dirty="0" err="1">
                  <a:latin typeface="Tahoma" charset="0"/>
                  <a:cs typeface="Tahoma" charset="0"/>
                </a:rPr>
                <a:t>Inbye</a:t>
              </a:r>
              <a:r>
                <a:rPr lang="en-GB" sz="600" b="1" dirty="0">
                  <a:latin typeface="Tahoma" charset="0"/>
                  <a:cs typeface="Tahoma" charset="0"/>
                </a:rPr>
                <a:t> grasslands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Soil pH and nutrients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GHG emissions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Grassland management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Forage &amp; fodder improvements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6259" y="2246833"/>
              <a:ext cx="2592988" cy="11139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600" b="1" dirty="0">
                  <a:latin typeface="Tahoma" charset="0"/>
                  <a:cs typeface="Tahoma" charset="0"/>
                </a:rPr>
                <a:t>Flock Performance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EID associated kit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TST worming of lambs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Comparison of system   trade-offs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25502" y="3077288"/>
              <a:ext cx="2591402" cy="7426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600" b="1" dirty="0">
                  <a:latin typeface="Tahoma" charset="0"/>
                  <a:cs typeface="Tahoma" charset="0"/>
                </a:rPr>
                <a:t>Hill grazing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Bracken control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Improving hill parks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21040" y="1325871"/>
              <a:ext cx="2592988" cy="9283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600" b="1" dirty="0" err="1">
                  <a:latin typeface="Tahoma" charset="0"/>
                  <a:cs typeface="Tahoma" charset="0"/>
                </a:rPr>
                <a:t>Auchtertyre</a:t>
              </a:r>
              <a:r>
                <a:rPr lang="en-GB" sz="600" b="1" dirty="0">
                  <a:latin typeface="Tahoma" charset="0"/>
                  <a:cs typeface="Tahoma" charset="0"/>
                </a:rPr>
                <a:t> flock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Restocking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Blackloss</a:t>
              </a:r>
              <a:endParaRPr lang="en-GB" sz="600" i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ahoma" charset="0"/>
                <a:cs typeface="Tahoma" charset="0"/>
              </a:endParaRP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Yellowses</a:t>
              </a: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/</a:t>
              </a:r>
              <a:r>
                <a:rPr lang="en-GB" sz="600" i="1" dirty="0" err="1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Plochteach</a:t>
              </a:r>
              <a:endParaRPr lang="en-GB" sz="600" i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ahoma" charset="0"/>
                <a:cs typeface="Tahoma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16312" y="3388508"/>
              <a:ext cx="2592988" cy="7426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600" b="1" dirty="0" err="1">
                  <a:latin typeface="Tahoma" charset="0"/>
                  <a:cs typeface="Tahoma" charset="0"/>
                </a:rPr>
                <a:t>LoRa</a:t>
              </a:r>
              <a:r>
                <a:rPr lang="en-GB" sz="600" b="1" dirty="0">
                  <a:latin typeface="Tahoma" charset="0"/>
                  <a:cs typeface="Tahoma" charset="0"/>
                </a:rPr>
                <a:t> network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Tracking livestock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Sensors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1371300" y="308047"/>
              <a:ext cx="9281086" cy="46349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1" name="TextBox 4"/>
            <p:cNvSpPr txBox="1">
              <a:spLocks noChangeArrowheads="1"/>
            </p:cNvSpPr>
            <p:nvPr/>
          </p:nvSpPr>
          <p:spPr bwMode="auto">
            <a:xfrm>
              <a:off x="2498686" y="4093733"/>
              <a:ext cx="6810362" cy="114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8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Systems approach to </a:t>
              </a:r>
            </a:p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8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Precision Livestock Farming</a:t>
              </a:r>
            </a:p>
            <a:p>
              <a:pPr algn="r" eaLnBrk="1" hangingPunct="1">
                <a:spcAft>
                  <a:spcPct val="0"/>
                </a:spcAft>
                <a:buFontTx/>
                <a:buNone/>
              </a:pPr>
              <a:endParaRPr lang="en-GB" altLang="en-US" sz="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416312" y="2510420"/>
              <a:ext cx="2839105" cy="7426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600" b="1" dirty="0">
                  <a:latin typeface="Tahoma" charset="0"/>
                  <a:cs typeface="Tahoma" charset="0"/>
                </a:rPr>
                <a:t>Technology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Virtual fencing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6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Drones for assessments</a:t>
              </a: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0" y="4964"/>
            <a:ext cx="1106375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559" rtl="0" eaLnBrk="1" latinLnBrk="0" hangingPunct="1">
              <a:spcBef>
                <a:spcPct val="0"/>
              </a:spcBef>
              <a:buNone/>
              <a:defRPr sz="3601" b="0" kern="1200">
                <a:solidFill>
                  <a:srgbClr val="004B23"/>
                </a:solidFill>
                <a:latin typeface="Georgia" pitchFamily="18" charset="0"/>
                <a:ea typeface="+mj-ea"/>
                <a:cs typeface="Tahoma" pitchFamily="34" charset="0"/>
              </a:defRPr>
            </a:lvl1pPr>
          </a:lstStyle>
          <a:p>
            <a:r>
              <a:rPr lang="en-GB" sz="4000" b="1" smtClean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  <a:endParaRPr lang="en-GB" sz="4000" b="1" dirty="0">
              <a:solidFill>
                <a:srgbClr val="000000"/>
              </a:solidFill>
              <a:latin typeface="+mj-lt"/>
              <a:cs typeface="+mj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43196" y="837505"/>
            <a:ext cx="1020785" cy="4908769"/>
            <a:chOff x="543196" y="837505"/>
            <a:chExt cx="1020785" cy="4908769"/>
          </a:xfrm>
        </p:grpSpPr>
        <p:sp>
          <p:nvSpPr>
            <p:cNvPr id="34" name="TextBox 33"/>
            <p:cNvSpPr txBox="1"/>
            <p:nvPr/>
          </p:nvSpPr>
          <p:spPr>
            <a:xfrm rot="16200000">
              <a:off x="-917011" y="3529676"/>
              <a:ext cx="33205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000" b="1" dirty="0" smtClean="0">
                  <a:latin typeface="Tahoma" charset="0"/>
                  <a:cs typeface="Tahoma" charset="0"/>
                </a:rPr>
                <a:t>Scale of change needed</a:t>
              </a:r>
              <a:endParaRPr lang="en-GB" sz="2000" b="1" dirty="0">
                <a:latin typeface="Tahoma" charset="0"/>
                <a:cs typeface="Tahoma" charset="0"/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 rot="16200000">
              <a:off x="-1270929" y="2911364"/>
              <a:ext cx="4908769" cy="7610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28181" y="837506"/>
            <a:ext cx="7138506" cy="4738494"/>
            <a:chOff x="4728181" y="837506"/>
            <a:chExt cx="7138506" cy="4738494"/>
          </a:xfrm>
        </p:grpSpPr>
        <p:sp>
          <p:nvSpPr>
            <p:cNvPr id="11" name="TextBox 10"/>
            <p:cNvSpPr txBox="1"/>
            <p:nvPr/>
          </p:nvSpPr>
          <p:spPr>
            <a:xfrm>
              <a:off x="5567666" y="1615402"/>
              <a:ext cx="5858258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3200" b="1" dirty="0" smtClean="0">
                  <a:latin typeface="Tahoma" charset="0"/>
                  <a:cs typeface="Tahoma" charset="0"/>
                </a:rPr>
                <a:t>Wider Integration &amp; Income Diversification</a:t>
              </a:r>
              <a:endParaRPr lang="en-GB" sz="3200" b="1" dirty="0">
                <a:latin typeface="Tahoma" charset="0"/>
                <a:cs typeface="Tahoma" charset="0"/>
              </a:endParaRP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3200" i="1" dirty="0" smtClean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Tourism business</a:t>
              </a:r>
              <a:endParaRPr lang="en-GB" sz="3200" i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ahoma" charset="0"/>
                <a:cs typeface="Tahoma" charset="0"/>
              </a:endParaRP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32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Peatland </a:t>
              </a:r>
              <a:r>
                <a:rPr lang="en-GB" sz="3200" i="1" dirty="0" smtClean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Restoration</a:t>
              </a: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3200" i="1" dirty="0" smtClean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Environmental  management</a:t>
              </a:r>
              <a:endParaRPr lang="en-GB" sz="3200" i="1" dirty="0">
                <a:solidFill>
                  <a:schemeClr val="accent2">
                    <a:lumMod val="75000"/>
                    <a:lumOff val="25000"/>
                  </a:schemeClr>
                </a:solidFill>
                <a:latin typeface="Tahoma" charset="0"/>
                <a:cs typeface="Tahoma" charset="0"/>
              </a:endParaRPr>
            </a:p>
            <a:p>
              <a:pPr marL="285807" indent="-285807">
                <a:buFont typeface="Arial" panose="020B0604020202020204" pitchFamily="34" charset="0"/>
                <a:buChar char="•"/>
                <a:defRPr/>
              </a:pPr>
              <a:r>
                <a:rPr lang="en-GB" sz="3200" i="1" dirty="0">
                  <a:solidFill>
                    <a:schemeClr val="accent2">
                      <a:lumMod val="75000"/>
                      <a:lumOff val="25000"/>
                    </a:schemeClr>
                  </a:solidFill>
                  <a:latin typeface="Tahoma" charset="0"/>
                  <a:cs typeface="Tahoma" charset="0"/>
                </a:rPr>
                <a:t>Woodland creation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4728181" y="837506"/>
              <a:ext cx="7138506" cy="473849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7058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C:\work\davyresearch\projects\Rural Scotland in Focus\2016\forestry section\RSiF 2016 Forestry SUBMITTED\woodland - credit Roland Stiv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19174"/>
          <a:stretch>
            <a:fillRect/>
          </a:stretch>
        </p:blipFill>
        <p:spPr bwMode="auto">
          <a:xfrm>
            <a:off x="1538027" y="1479893"/>
            <a:ext cx="9114359" cy="53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C:\work\davyresearch\projects\Rural Scotland in Focus\2016\forestry section\RSiF 2016 Forestry SUBMITTED\Native Woodlands_300d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29" y="1217895"/>
            <a:ext cx="4161801" cy="536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work\davyresearch\projects\Rural Scotland in Focus\2016\forestry importance to economcy\forestry_infographic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48" y="2513595"/>
            <a:ext cx="5413040" cy="40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3"/>
          <p:cNvSpPr txBox="1">
            <a:spLocks noChangeArrowheads="1"/>
          </p:cNvSpPr>
          <p:nvPr/>
        </p:nvSpPr>
        <p:spPr bwMode="auto">
          <a:xfrm>
            <a:off x="1538027" y="6583299"/>
            <a:ext cx="9114359" cy="30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4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58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40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https://www.sruc.ac.uk/downloads/file/3188/section_1_changing_land_management_rsif_2016_pages_8-112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61442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269341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789" y="1459897"/>
            <a:ext cx="4456843" cy="532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887" t="4141" r="6716" b="3565"/>
          <a:stretch/>
        </p:blipFill>
        <p:spPr>
          <a:xfrm>
            <a:off x="98753" y="1476450"/>
            <a:ext cx="3312368" cy="4896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744" y="1459897"/>
            <a:ext cx="4745126" cy="518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753" y="6372994"/>
            <a:ext cx="2889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6"/>
              </a:rPr>
              <a:t>https://www.soilassociation.org/media/19141/the-agroforestry-handbook.pdf</a:t>
            </a:r>
            <a:r>
              <a:rPr lang="en-GB" sz="1000" dirty="0"/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61442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10080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1701602"/>
            <a:ext cx="7285552" cy="4860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61442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17956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57" y="919376"/>
            <a:ext cx="4206261" cy="59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060" name="Group 3"/>
          <p:cNvGrpSpPr>
            <a:grpSpLocks/>
          </p:cNvGrpSpPr>
          <p:nvPr/>
        </p:nvGrpSpPr>
        <p:grpSpPr bwMode="auto">
          <a:xfrm>
            <a:off x="5714118" y="1341562"/>
            <a:ext cx="5016073" cy="5628991"/>
            <a:chOff x="4097337" y="1224952"/>
            <a:chExt cx="5014913" cy="5628528"/>
          </a:xfrm>
        </p:grpSpPr>
        <p:pic>
          <p:nvPicPr>
            <p:cNvPr id="45061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101" y="1324992"/>
              <a:ext cx="1451520" cy="20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06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2"/>
            <a:stretch>
              <a:fillRect/>
            </a:stretch>
          </p:blipFill>
          <p:spPr bwMode="auto">
            <a:xfrm>
              <a:off x="4097337" y="3405430"/>
              <a:ext cx="5014913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063" name="Rectangle 2"/>
            <p:cNvSpPr>
              <a:spLocks noChangeArrowheads="1"/>
            </p:cNvSpPr>
            <p:nvPr/>
          </p:nvSpPr>
          <p:spPr bwMode="auto">
            <a:xfrm>
              <a:off x="5791621" y="1224952"/>
              <a:ext cx="3320628" cy="221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2300" dirty="0">
                  <a:solidFill>
                    <a:schemeClr val="tx1"/>
                  </a:solidFill>
                </a:rPr>
                <a:t>Extent in uplands stable but some decreases in plant species richness and many emitting rather than sequestering carbon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985" y="-6187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2462230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334566" y="31769"/>
            <a:ext cx="9837471" cy="12498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sz="4000" dirty="0"/>
              <a:t>Warming stripes for Scotland: 1884-2018</a:t>
            </a:r>
            <a:br>
              <a:rPr lang="en-GB" sz="4000" dirty="0"/>
            </a:br>
            <a:r>
              <a:rPr lang="en-GB" sz="2000" dirty="0"/>
              <a:t>Average annual temperatures:  </a:t>
            </a:r>
            <a:r>
              <a:rPr lang="en-GB" sz="1400" dirty="0">
                <a:hlinkClick r:id="rId2"/>
              </a:rPr>
              <a:t>https://showyourstripes.info/</a:t>
            </a:r>
            <a:r>
              <a:rPr lang="en-GB" sz="1400" dirty="0"/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0550" y="1413570"/>
            <a:ext cx="11325555" cy="5508000"/>
            <a:chOff x="209770" y="1485578"/>
            <a:chExt cx="10817216" cy="53797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82" y="1485578"/>
              <a:ext cx="10296000" cy="514800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09770" y="6557255"/>
              <a:ext cx="10817216" cy="308061"/>
              <a:chOff x="209770" y="6557255"/>
              <a:chExt cx="10817216" cy="30806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09770" y="6587039"/>
                <a:ext cx="500961" cy="263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1884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526025" y="6557255"/>
                <a:ext cx="500961" cy="263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2018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164216" y="6579257"/>
                <a:ext cx="500961" cy="263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2000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35746" y="6601560"/>
                <a:ext cx="500961" cy="263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1900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02779" y="6587039"/>
                <a:ext cx="500961" cy="263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1920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49359" y="6595417"/>
                <a:ext cx="500961" cy="263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1940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979206" y="6579257"/>
                <a:ext cx="500961" cy="263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1960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509054" y="6587039"/>
                <a:ext cx="500961" cy="263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1980</a:t>
                </a: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75326" y="1413570"/>
            <a:ext cx="4076513" cy="1577904"/>
            <a:chOff x="6678849" y="1557586"/>
            <a:chExt cx="4076513" cy="1577904"/>
          </a:xfrm>
        </p:grpSpPr>
        <p:sp>
          <p:nvSpPr>
            <p:cNvPr id="16" name="Left-Right Arrow 15"/>
            <p:cNvSpPr/>
            <p:nvPr/>
          </p:nvSpPr>
          <p:spPr>
            <a:xfrm>
              <a:off x="6678849" y="1557586"/>
              <a:ext cx="4076513" cy="432048"/>
            </a:xfrm>
            <a:prstGeom prst="left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7" name="Left-Right Arrow 16"/>
            <p:cNvSpPr/>
            <p:nvPr/>
          </p:nvSpPr>
          <p:spPr>
            <a:xfrm>
              <a:off x="9263558" y="2133650"/>
              <a:ext cx="1491804" cy="432048"/>
            </a:xfrm>
            <a:prstGeom prst="left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Left-Right Arrow 17"/>
            <p:cNvSpPr/>
            <p:nvPr/>
          </p:nvSpPr>
          <p:spPr>
            <a:xfrm>
              <a:off x="9983638" y="2703442"/>
              <a:ext cx="771724" cy="432048"/>
            </a:xfrm>
            <a:prstGeom prst="left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302993" y="5357091"/>
            <a:ext cx="3948845" cy="1281695"/>
            <a:chOff x="7302993" y="5357091"/>
            <a:chExt cx="3948845" cy="1281695"/>
          </a:xfrm>
        </p:grpSpPr>
        <p:grpSp>
          <p:nvGrpSpPr>
            <p:cNvPr id="23" name="Group 22"/>
            <p:cNvGrpSpPr/>
            <p:nvPr/>
          </p:nvGrpSpPr>
          <p:grpSpPr>
            <a:xfrm>
              <a:off x="7302993" y="5357091"/>
              <a:ext cx="3948845" cy="1281695"/>
              <a:chOff x="7302993" y="5357091"/>
              <a:chExt cx="3948845" cy="1281695"/>
            </a:xfrm>
          </p:grpSpPr>
          <p:sp>
            <p:nvSpPr>
              <p:cNvPr id="20" name="Right Arrow 19"/>
              <p:cNvSpPr/>
              <p:nvPr/>
            </p:nvSpPr>
            <p:spPr>
              <a:xfrm>
                <a:off x="7302994" y="6270728"/>
                <a:ext cx="808436" cy="368058"/>
              </a:xfrm>
              <a:prstGeom prst="rightArrow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7302994" y="5836670"/>
                <a:ext cx="1600524" cy="368058"/>
              </a:xfrm>
              <a:prstGeom prst="rightArrow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ight Arrow 21"/>
              <p:cNvSpPr/>
              <p:nvPr/>
            </p:nvSpPr>
            <p:spPr>
              <a:xfrm>
                <a:off x="7302993" y="5357091"/>
                <a:ext cx="3948845" cy="368058"/>
              </a:xfrm>
              <a:prstGeom prst="rightArrow">
                <a:avLst/>
              </a:prstGeom>
              <a:solidFill>
                <a:schemeClr val="accent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383176" y="6322564"/>
              <a:ext cx="6480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Yes</a:t>
              </a:r>
              <a:endParaRPr lang="en-GB" sz="1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65570" y="5889645"/>
              <a:ext cx="11991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Yes – </a:t>
              </a:r>
              <a:r>
                <a:rPr lang="en-GB" sz="1200" b="1" dirty="0" err="1" smtClean="0"/>
                <a:t>ish</a:t>
              </a:r>
              <a:r>
                <a:rPr lang="en-GB" sz="1200" b="1" dirty="0" smtClean="0"/>
                <a:t>?</a:t>
              </a:r>
              <a:endParaRPr lang="en-GB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65570" y="5404740"/>
              <a:ext cx="13939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Not at all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153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550590" y="5599588"/>
            <a:ext cx="10875796" cy="1260000"/>
            <a:chOff x="0" y="5070066"/>
            <a:chExt cx="9112249" cy="1056330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6264857" y="5072065"/>
              <a:ext cx="2847392" cy="1045596"/>
              <a:chOff x="6286511" y="5814000"/>
              <a:chExt cx="2857489" cy="1045020"/>
            </a:xfrm>
          </p:grpSpPr>
          <p:pic>
            <p:nvPicPr>
              <p:cNvPr id="8" name="Picture 42" descr="RIMG020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2000" y="5814000"/>
                <a:ext cx="1392000" cy="104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6511" y="5815020"/>
                <a:ext cx="1332471" cy="104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Picture 54" descr="C:\work\davydocs\admin\R&amp;Ddivision\FFSGroup\408\Oban Times\may 2014\SRUCKirkton&amp;Auchtertyre_Bull_Cow_cal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9"/>
            <a:stretch>
              <a:fillRect/>
            </a:stretch>
          </p:blipFill>
          <p:spPr bwMode="auto">
            <a:xfrm>
              <a:off x="4749253" y="5072063"/>
              <a:ext cx="1312394" cy="10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5" descr="C:\work\davydocs\admin\R&amp;Ddivision\FFSGroup\408\Oban Times\Feb 2014\20140207_14451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2" r="17078"/>
            <a:stretch>
              <a:fillRect/>
            </a:stretch>
          </p:blipFill>
          <p:spPr bwMode="auto">
            <a:xfrm>
              <a:off x="1552052" y="5070066"/>
              <a:ext cx="1301861" cy="10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6" descr="C:\work\davydocs\admin\R&amp;Ddivision\FFSGroup\408\Oban Times\jan 2014\sheep winter feeding_SRUCKirkton&amp;Auchtertyrefarm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73084"/>
              <a:ext cx="1392280" cy="10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Bild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7" t="12517" r="3229"/>
            <a:stretch>
              <a:fillRect/>
            </a:stretch>
          </p:blipFill>
          <p:spPr bwMode="auto">
            <a:xfrm>
              <a:off x="3043957" y="5082396"/>
              <a:ext cx="1453830" cy="10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1491730"/>
            <a:ext cx="2880540" cy="40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76" y="1476450"/>
            <a:ext cx="7232000" cy="406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2695" y="117426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26504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Group 2"/>
          <p:cNvGrpSpPr>
            <a:grpSpLocks/>
          </p:cNvGrpSpPr>
          <p:nvPr/>
        </p:nvGrpSpPr>
        <p:grpSpPr bwMode="auto">
          <a:xfrm>
            <a:off x="1539615" y="1019412"/>
            <a:ext cx="9293788" cy="5865582"/>
            <a:chOff x="1074" y="1019175"/>
            <a:chExt cx="9291358" cy="5864225"/>
          </a:xfrm>
        </p:grpSpPr>
        <p:pic>
          <p:nvPicPr>
            <p:cNvPr id="19460" name="Picture 2" descr="G:\Photos\VideoEID_Ken_Ed_141013\IMG_253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4" t="992" r="12064"/>
            <a:stretch>
              <a:fillRect/>
            </a:stretch>
          </p:blipFill>
          <p:spPr bwMode="auto">
            <a:xfrm>
              <a:off x="4878388" y="4291013"/>
              <a:ext cx="3478212" cy="256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4" descr="G:\Photos\hillsheep\18-3-04 Photos\Hill Sheep 1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" r="174"/>
            <a:stretch>
              <a:fillRect/>
            </a:stretch>
          </p:blipFill>
          <p:spPr bwMode="auto">
            <a:xfrm>
              <a:off x="804863" y="4291013"/>
              <a:ext cx="3443287" cy="2592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7" descr="Highlandcowsgroup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388" y="1385888"/>
              <a:ext cx="3452812" cy="2592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10" descr="GPS09part2 03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60" r="1755" b="2"/>
            <a:stretch>
              <a:fillRect/>
            </a:stretch>
          </p:blipFill>
          <p:spPr bwMode="auto">
            <a:xfrm>
              <a:off x="804863" y="1423988"/>
              <a:ext cx="3521075" cy="2592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64" name="Group 45"/>
            <p:cNvGrpSpPr>
              <a:grpSpLocks/>
            </p:cNvGrpSpPr>
            <p:nvPr/>
          </p:nvGrpSpPr>
          <p:grpSpPr bwMode="auto">
            <a:xfrm>
              <a:off x="1074" y="1019175"/>
              <a:ext cx="9104031" cy="5838825"/>
              <a:chOff x="-173882" y="759039"/>
              <a:chExt cx="9104511" cy="5838313"/>
            </a:xfrm>
          </p:grpSpPr>
          <p:grpSp>
            <p:nvGrpSpPr>
              <p:cNvPr id="19469" name="Group 8"/>
              <p:cNvGrpSpPr>
                <a:grpSpLocks/>
              </p:cNvGrpSpPr>
              <p:nvPr/>
            </p:nvGrpSpPr>
            <p:grpSpPr bwMode="auto">
              <a:xfrm>
                <a:off x="1027733" y="5301208"/>
                <a:ext cx="6912768" cy="1296144"/>
                <a:chOff x="1027733" y="3789040"/>
                <a:chExt cx="6912768" cy="1296144"/>
              </a:xfrm>
            </p:grpSpPr>
            <p:sp>
              <p:nvSpPr>
                <p:cNvPr id="59" name="Flowchart: Extract 2"/>
                <p:cNvSpPr/>
                <p:nvPr/>
              </p:nvSpPr>
              <p:spPr>
                <a:xfrm>
                  <a:off x="3763207" y="4004192"/>
                  <a:ext cx="1368456" cy="1080992"/>
                </a:xfrm>
                <a:prstGeom prst="flowChartExtra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0" name="Rectangle 4"/>
                <p:cNvSpPr/>
                <p:nvPr/>
              </p:nvSpPr>
              <p:spPr>
                <a:xfrm rot="21368692">
                  <a:off x="1027733" y="3789040"/>
                  <a:ext cx="6912768" cy="144016"/>
                </a:xfrm>
                <a:prstGeom prst="rect">
                  <a:avLst/>
                </a:prstGeom>
                <a:solidFill>
                  <a:srgbClr val="00B050"/>
                </a:solidFill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470" name="Group 7"/>
              <p:cNvGrpSpPr>
                <a:grpSpLocks/>
              </p:cNvGrpSpPr>
              <p:nvPr/>
            </p:nvGrpSpPr>
            <p:grpSpPr bwMode="auto">
              <a:xfrm rot="3609317">
                <a:off x="1930436" y="3805071"/>
                <a:ext cx="1368305" cy="1871762"/>
                <a:chOff x="1608262" y="2079194"/>
                <a:chExt cx="1368305" cy="1871762"/>
              </a:xfrm>
            </p:grpSpPr>
            <p:sp>
              <p:nvSpPr>
                <p:cNvPr id="57" name="Oval 5"/>
                <p:cNvSpPr/>
                <p:nvPr/>
              </p:nvSpPr>
              <p:spPr>
                <a:xfrm rot="973647">
                  <a:off x="1608953" y="2079577"/>
                  <a:ext cx="1368305" cy="1871706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07" name="TextBox 6"/>
                <p:cNvSpPr txBox="1">
                  <a:spLocks noChangeArrowheads="1"/>
                </p:cNvSpPr>
                <p:nvPr/>
              </p:nvSpPr>
              <p:spPr bwMode="auto">
                <a:xfrm rot="-4919276">
                  <a:off x="1538022" y="2599584"/>
                  <a:ext cx="1439568" cy="830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Maintaining cultural heritage</a:t>
                  </a:r>
                </a:p>
              </p:txBody>
            </p:sp>
          </p:grpSp>
          <p:grpSp>
            <p:nvGrpSpPr>
              <p:cNvPr id="19471" name="Group 9"/>
              <p:cNvGrpSpPr>
                <a:grpSpLocks/>
              </p:cNvGrpSpPr>
              <p:nvPr/>
            </p:nvGrpSpPr>
            <p:grpSpPr bwMode="auto">
              <a:xfrm rot="-4422017">
                <a:off x="5479665" y="3592609"/>
                <a:ext cx="1368305" cy="1873349"/>
                <a:chOff x="2019107" y="2543926"/>
                <a:chExt cx="1368305" cy="1873349"/>
              </a:xfrm>
            </p:grpSpPr>
            <p:sp>
              <p:nvSpPr>
                <p:cNvPr id="55" name="Oval 10"/>
                <p:cNvSpPr/>
                <p:nvPr/>
              </p:nvSpPr>
              <p:spPr>
                <a:xfrm>
                  <a:off x="2019287" y="2543635"/>
                  <a:ext cx="1368305" cy="1873293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05" name="TextBox 11"/>
                <p:cNvSpPr txBox="1">
                  <a:spLocks noChangeArrowheads="1"/>
                </p:cNvSpPr>
                <p:nvPr/>
              </p:nvSpPr>
              <p:spPr bwMode="auto">
                <a:xfrm rot="5573308">
                  <a:off x="2100816" y="3087332"/>
                  <a:ext cx="1275980" cy="830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Improving water quality</a:t>
                  </a:r>
                </a:p>
              </p:txBody>
            </p:sp>
          </p:grpSp>
          <p:grpSp>
            <p:nvGrpSpPr>
              <p:cNvPr id="19472" name="Group 12"/>
              <p:cNvGrpSpPr>
                <a:grpSpLocks/>
              </p:cNvGrpSpPr>
              <p:nvPr/>
            </p:nvGrpSpPr>
            <p:grpSpPr bwMode="auto">
              <a:xfrm rot="6818094">
                <a:off x="77846" y="3779241"/>
                <a:ext cx="1368305" cy="1871762"/>
                <a:chOff x="4399094" y="3422289"/>
                <a:chExt cx="1368305" cy="1871762"/>
              </a:xfrm>
            </p:grpSpPr>
            <p:sp>
              <p:nvSpPr>
                <p:cNvPr id="53" name="Oval 13"/>
                <p:cNvSpPr/>
                <p:nvPr/>
              </p:nvSpPr>
              <p:spPr>
                <a:xfrm>
                  <a:off x="4398759" y="3422496"/>
                  <a:ext cx="1368305" cy="1871705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03" name="TextBox 14"/>
                <p:cNvSpPr txBox="1">
                  <a:spLocks noChangeArrowheads="1"/>
                </p:cNvSpPr>
                <p:nvPr/>
              </p:nvSpPr>
              <p:spPr bwMode="auto">
                <a:xfrm rot="-5162828">
                  <a:off x="4328276" y="3986684"/>
                  <a:ext cx="1466957" cy="830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Maintaining landscapes for tourism</a:t>
                  </a:r>
                </a:p>
              </p:txBody>
            </p:sp>
          </p:grpSp>
          <p:grpSp>
            <p:nvGrpSpPr>
              <p:cNvPr id="19473" name="Group 15"/>
              <p:cNvGrpSpPr>
                <a:grpSpLocks/>
              </p:cNvGrpSpPr>
              <p:nvPr/>
            </p:nvGrpSpPr>
            <p:grpSpPr bwMode="auto">
              <a:xfrm rot="5062691">
                <a:off x="77850" y="2133773"/>
                <a:ext cx="1368305" cy="1871762"/>
                <a:chOff x="1149497" y="2624219"/>
                <a:chExt cx="1368305" cy="1871762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1150074" y="2624338"/>
                  <a:ext cx="1368305" cy="1871705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01" name="TextBox 17"/>
                <p:cNvSpPr txBox="1">
                  <a:spLocks noChangeArrowheads="1"/>
                </p:cNvSpPr>
                <p:nvPr/>
              </p:nvSpPr>
              <p:spPr bwMode="auto">
                <a:xfrm rot="-5447197">
                  <a:off x="1140763" y="2990541"/>
                  <a:ext cx="1616699" cy="1077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Maintaining safe access routes for hill walkers </a:t>
                  </a:r>
                </a:p>
              </p:txBody>
            </p:sp>
          </p:grpSp>
          <p:grpSp>
            <p:nvGrpSpPr>
              <p:cNvPr id="19474" name="Group 18"/>
              <p:cNvGrpSpPr>
                <a:grpSpLocks/>
              </p:cNvGrpSpPr>
              <p:nvPr/>
            </p:nvGrpSpPr>
            <p:grpSpPr bwMode="auto">
              <a:xfrm rot="5143039">
                <a:off x="77846" y="609120"/>
                <a:ext cx="1368305" cy="1871761"/>
                <a:chOff x="946410" y="1956714"/>
                <a:chExt cx="1368305" cy="1871761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946191" y="1956755"/>
                  <a:ext cx="1368305" cy="1871705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99" name="TextBox 20"/>
                <p:cNvSpPr txBox="1">
                  <a:spLocks noChangeArrowheads="1"/>
                </p:cNvSpPr>
                <p:nvPr/>
              </p:nvSpPr>
              <p:spPr bwMode="auto">
                <a:xfrm rot="-5447197">
                  <a:off x="895210" y="2357131"/>
                  <a:ext cx="1553395" cy="1077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Protecting carbon stocks in soil &amp; vegetation</a:t>
                  </a:r>
                </a:p>
              </p:txBody>
            </p:sp>
          </p:grpSp>
          <p:grpSp>
            <p:nvGrpSpPr>
              <p:cNvPr id="19475" name="Group 21"/>
              <p:cNvGrpSpPr>
                <a:grpSpLocks/>
              </p:cNvGrpSpPr>
              <p:nvPr/>
            </p:nvGrpSpPr>
            <p:grpSpPr bwMode="auto">
              <a:xfrm rot="5595274">
                <a:off x="2106469" y="519480"/>
                <a:ext cx="1368305" cy="1871762"/>
                <a:chOff x="1570979" y="1714066"/>
                <a:chExt cx="1368305" cy="1871762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1571496" y="1713846"/>
                  <a:ext cx="1368305" cy="1871705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97" name="TextBox 23"/>
                <p:cNvSpPr txBox="1">
                  <a:spLocks noChangeArrowheads="1"/>
                </p:cNvSpPr>
                <p:nvPr/>
              </p:nvSpPr>
              <p:spPr bwMode="auto">
                <a:xfrm rot="-5447197">
                  <a:off x="1613394" y="2299123"/>
                  <a:ext cx="1290409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Reducing flood risk</a:t>
                  </a:r>
                </a:p>
              </p:txBody>
            </p:sp>
          </p:grpSp>
          <p:grpSp>
            <p:nvGrpSpPr>
              <p:cNvPr id="19476" name="Group 24"/>
              <p:cNvGrpSpPr>
                <a:grpSpLocks/>
              </p:cNvGrpSpPr>
              <p:nvPr/>
            </p:nvGrpSpPr>
            <p:grpSpPr bwMode="auto">
              <a:xfrm rot="5595274">
                <a:off x="3779119" y="3693525"/>
                <a:ext cx="1368305" cy="1871762"/>
                <a:chOff x="3274210" y="2394088"/>
                <a:chExt cx="1368305" cy="1871762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3273873" y="2401242"/>
                  <a:ext cx="1368305" cy="1859006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95" name="TextBox 26"/>
                <p:cNvSpPr txBox="1">
                  <a:spLocks noChangeArrowheads="1"/>
                </p:cNvSpPr>
                <p:nvPr/>
              </p:nvSpPr>
              <p:spPr bwMode="auto">
                <a:xfrm rot="-5447197">
                  <a:off x="3251239" y="2750627"/>
                  <a:ext cx="1409608" cy="1077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Preventing and controlling wildfires</a:t>
                  </a:r>
                </a:p>
              </p:txBody>
            </p:sp>
          </p:grpSp>
          <p:grpSp>
            <p:nvGrpSpPr>
              <p:cNvPr id="19477" name="Group 27"/>
              <p:cNvGrpSpPr>
                <a:grpSpLocks/>
              </p:cNvGrpSpPr>
              <p:nvPr/>
            </p:nvGrpSpPr>
            <p:grpSpPr bwMode="auto">
              <a:xfrm rot="4813876">
                <a:off x="7310595" y="3358894"/>
                <a:ext cx="1368305" cy="1871762"/>
                <a:chOff x="1824324" y="531148"/>
                <a:chExt cx="1368305" cy="1871762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1823658" y="531024"/>
                  <a:ext cx="1368305" cy="1871705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93" name="TextBox 29"/>
                <p:cNvSpPr txBox="1">
                  <a:spLocks noChangeArrowheads="1"/>
                </p:cNvSpPr>
                <p:nvPr/>
              </p:nvSpPr>
              <p:spPr bwMode="auto">
                <a:xfrm rot="-5447197">
                  <a:off x="1784210" y="928467"/>
                  <a:ext cx="1448529" cy="1077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Maintaining habitats and wildlife  species</a:t>
                  </a:r>
                </a:p>
              </p:txBody>
            </p:sp>
          </p:grpSp>
          <p:grpSp>
            <p:nvGrpSpPr>
              <p:cNvPr id="19478" name="Group 30"/>
              <p:cNvGrpSpPr>
                <a:grpSpLocks/>
              </p:cNvGrpSpPr>
              <p:nvPr/>
            </p:nvGrpSpPr>
            <p:grpSpPr bwMode="auto">
              <a:xfrm rot="6821777">
                <a:off x="5812684" y="2078838"/>
                <a:ext cx="1368305" cy="1871761"/>
                <a:chOff x="2175610" y="2222832"/>
                <a:chExt cx="1368305" cy="1871761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2175850" y="2223504"/>
                  <a:ext cx="1368305" cy="1871705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91" name="TextBox 32"/>
                <p:cNvSpPr txBox="1">
                  <a:spLocks noChangeArrowheads="1"/>
                </p:cNvSpPr>
                <p:nvPr/>
              </p:nvSpPr>
              <p:spPr bwMode="auto">
                <a:xfrm rot="-5447197">
                  <a:off x="2099994" y="2560095"/>
                  <a:ext cx="1466828" cy="1077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Supporting wider Scottish economy</a:t>
                  </a:r>
                </a:p>
              </p:txBody>
            </p:sp>
          </p:grpSp>
          <p:grpSp>
            <p:nvGrpSpPr>
              <p:cNvPr id="19479" name="Group 33"/>
              <p:cNvGrpSpPr>
                <a:grpSpLocks/>
              </p:cNvGrpSpPr>
              <p:nvPr/>
            </p:nvGrpSpPr>
            <p:grpSpPr bwMode="auto">
              <a:xfrm rot="4997404">
                <a:off x="4064008" y="558791"/>
                <a:ext cx="1368305" cy="1871762"/>
                <a:chOff x="1454989" y="1621249"/>
                <a:chExt cx="1368305" cy="1871762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454322" y="1621085"/>
                  <a:ext cx="1368305" cy="1871706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89" name="TextBox 35"/>
                <p:cNvSpPr txBox="1">
                  <a:spLocks noChangeArrowheads="1"/>
                </p:cNvSpPr>
                <p:nvPr/>
              </p:nvSpPr>
              <p:spPr bwMode="auto">
                <a:xfrm rot="-5447197">
                  <a:off x="1415611" y="2142795"/>
                  <a:ext cx="1466828" cy="830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Increasing woodland cover</a:t>
                  </a:r>
                </a:p>
              </p:txBody>
            </p:sp>
          </p:grpSp>
          <p:grpSp>
            <p:nvGrpSpPr>
              <p:cNvPr id="19480" name="Group 36"/>
              <p:cNvGrpSpPr>
                <a:grpSpLocks/>
              </p:cNvGrpSpPr>
              <p:nvPr/>
            </p:nvGrpSpPr>
            <p:grpSpPr bwMode="auto">
              <a:xfrm rot="6259578">
                <a:off x="6100065" y="507311"/>
                <a:ext cx="1368305" cy="1871762"/>
                <a:chOff x="1747884" y="1485277"/>
                <a:chExt cx="1368305" cy="1871762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748063" y="1486006"/>
                  <a:ext cx="1368305" cy="1871706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87" name="TextBox 38"/>
                <p:cNvSpPr txBox="1">
                  <a:spLocks noChangeArrowheads="1"/>
                </p:cNvSpPr>
                <p:nvPr/>
              </p:nvSpPr>
              <p:spPr bwMode="auto">
                <a:xfrm rot="-5447197">
                  <a:off x="1611093" y="1961851"/>
                  <a:ext cx="1652686" cy="8309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Supporting rural communities</a:t>
                  </a:r>
                </a:p>
              </p:txBody>
            </p:sp>
          </p:grpSp>
          <p:grpSp>
            <p:nvGrpSpPr>
              <p:cNvPr id="19481" name="Group 39"/>
              <p:cNvGrpSpPr>
                <a:grpSpLocks/>
              </p:cNvGrpSpPr>
              <p:nvPr/>
            </p:nvGrpSpPr>
            <p:grpSpPr bwMode="auto">
              <a:xfrm rot="5936392">
                <a:off x="3934779" y="2217789"/>
                <a:ext cx="1368305" cy="1871762"/>
                <a:chOff x="-390990" y="-1810570"/>
                <a:chExt cx="1368305" cy="1871762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-390418" y="-1811392"/>
                  <a:ext cx="1368305" cy="1871705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583">
                    <a:defRPr/>
                  </a:pPr>
                  <a:endParaRPr lang="en-GB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85" name="TextBox 41"/>
                <p:cNvSpPr txBox="1">
                  <a:spLocks noChangeArrowheads="1"/>
                </p:cNvSpPr>
                <p:nvPr/>
              </p:nvSpPr>
              <p:spPr bwMode="auto">
                <a:xfrm rot="-5447197">
                  <a:off x="-447778" y="-1377896"/>
                  <a:ext cx="1527521" cy="10771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Aft>
                      <a:spcPts val="600"/>
                    </a:spcAft>
                    <a:buFont typeface="Arial" panose="020B0604020202020204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914583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en-GB" altLang="en-US" sz="1600" b="1">
                      <a:solidFill>
                        <a:prstClr val="white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Maintaining good quality food production</a:t>
                  </a:r>
                </a:p>
              </p:txBody>
            </p:sp>
          </p:grpSp>
          <p:sp>
            <p:nvSpPr>
              <p:cNvPr id="19482" name="TextBox 43"/>
              <p:cNvSpPr txBox="1">
                <a:spLocks noChangeArrowheads="1"/>
              </p:cNvSpPr>
              <p:nvPr/>
            </p:nvSpPr>
            <p:spPr bwMode="auto">
              <a:xfrm rot="-273713">
                <a:off x="1265241" y="5766177"/>
                <a:ext cx="266429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Aft>
                    <a:spcPts val="600"/>
                  </a:spcAft>
                  <a:buFont typeface="Arial" panose="020B0604020202020204" pitchFamily="34" charset="0"/>
                  <a:buChar char="–"/>
                  <a:defRPr sz="24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ts val="600"/>
                  </a:spcAft>
                  <a:buFont typeface="Arial" panose="020B0604020202020204" pitchFamily="34" charset="0"/>
                  <a:buChar char="–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r" defTabSz="9145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GB" altLang="en-US" sz="3601">
                    <a:solidFill>
                      <a:srgbClr val="EFFFDE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Ecosystem</a:t>
                </a:r>
              </a:p>
            </p:txBody>
          </p:sp>
          <p:sp>
            <p:nvSpPr>
              <p:cNvPr id="19483" name="TextBox 44"/>
              <p:cNvSpPr txBox="1">
                <a:spLocks noChangeArrowheads="1"/>
              </p:cNvSpPr>
              <p:nvPr/>
            </p:nvSpPr>
            <p:spPr bwMode="auto">
              <a:xfrm rot="-317826">
                <a:off x="4940311" y="5422812"/>
                <a:ext cx="266429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Aft>
                    <a:spcPts val="600"/>
                  </a:spcAft>
                  <a:buFont typeface="Arial" panose="020B0604020202020204" pitchFamily="34" charset="0"/>
                  <a:buChar char="–"/>
                  <a:defRPr sz="24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ts val="600"/>
                  </a:spcAft>
                  <a:buFont typeface="Arial" panose="020B0604020202020204" pitchFamily="34" charset="0"/>
                  <a:buChar char="–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914583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GB" altLang="en-US" sz="3601">
                    <a:solidFill>
                      <a:srgbClr val="EFFFDE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Approach</a:t>
                </a:r>
              </a:p>
            </p:txBody>
          </p:sp>
        </p:grpSp>
        <p:sp>
          <p:nvSpPr>
            <p:cNvPr id="50" name="Oval 13"/>
            <p:cNvSpPr/>
            <p:nvPr/>
          </p:nvSpPr>
          <p:spPr bwMode="auto">
            <a:xfrm rot="4786176">
              <a:off x="2111571" y="2480497"/>
              <a:ext cx="1368425" cy="18716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defRPr/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66" name="TextBox 14"/>
            <p:cNvSpPr txBox="1">
              <a:spLocks noChangeArrowheads="1"/>
            </p:cNvSpPr>
            <p:nvPr/>
          </p:nvSpPr>
          <p:spPr bwMode="auto">
            <a:xfrm rot="-975296">
              <a:off x="2101511" y="2877074"/>
              <a:ext cx="146687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583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1600" b="1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Maintaining the land for future generations</a:t>
              </a:r>
            </a:p>
          </p:txBody>
        </p:sp>
        <p:sp>
          <p:nvSpPr>
            <p:cNvPr id="54" name="Oval 13"/>
            <p:cNvSpPr/>
            <p:nvPr/>
          </p:nvSpPr>
          <p:spPr bwMode="auto">
            <a:xfrm rot="4786176">
              <a:off x="7672416" y="2085210"/>
              <a:ext cx="1368425" cy="187160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defRPr/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68" name="TextBox 14"/>
            <p:cNvSpPr txBox="1">
              <a:spLocks noChangeArrowheads="1"/>
            </p:cNvSpPr>
            <p:nvPr/>
          </p:nvSpPr>
          <p:spPr bwMode="auto">
            <a:xfrm rot="-975296">
              <a:off x="7475949" y="2432236"/>
              <a:ext cx="167353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583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1600" b="1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Maintaining local employment opportunities</a:t>
              </a:r>
            </a:p>
          </p:txBody>
        </p:sp>
      </p:grp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0" y="-72990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1193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Photos\VideoEID_Ken_Ed_141013\IMG_2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992" r="12064"/>
          <a:stretch>
            <a:fillRect/>
          </a:stretch>
        </p:blipFill>
        <p:spPr bwMode="auto">
          <a:xfrm>
            <a:off x="6417544" y="4292007"/>
            <a:ext cx="3479017" cy="256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G:\Photos\hillsheep\18-3-04 Photos\Hill Sheep 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74"/>
          <a:stretch>
            <a:fillRect/>
          </a:stretch>
        </p:blipFill>
        <p:spPr bwMode="auto">
          <a:xfrm>
            <a:off x="2343076" y="4292007"/>
            <a:ext cx="3444084" cy="259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Highlandcowsgroup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544" y="1386210"/>
            <a:ext cx="3453611" cy="259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0" descr="GPS09part2 03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0" r="1755" b="2"/>
          <a:stretch>
            <a:fillRect/>
          </a:stretch>
        </p:blipFill>
        <p:spPr bwMode="auto">
          <a:xfrm>
            <a:off x="2343076" y="1424318"/>
            <a:ext cx="3521890" cy="259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701577" y="908260"/>
            <a:ext cx="7131112" cy="0"/>
          </a:xfrm>
          <a:prstGeom prst="line">
            <a:avLst/>
          </a:prstGeom>
          <a:ln w="19050" cap="rnd">
            <a:solidFill>
              <a:srgbClr val="ADB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317670" y="1694256"/>
            <a:ext cx="7553485" cy="4904922"/>
            <a:chOff x="779464" y="1694210"/>
            <a:chExt cx="7551736" cy="4902424"/>
          </a:xfrm>
        </p:grpSpPr>
        <p:sp>
          <p:nvSpPr>
            <p:cNvPr id="3" name="Oval 2"/>
            <p:cNvSpPr/>
            <p:nvPr/>
          </p:nvSpPr>
          <p:spPr>
            <a:xfrm>
              <a:off x="779464" y="1694210"/>
              <a:ext cx="7551736" cy="490242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875" name="TextBox 51"/>
            <p:cNvSpPr txBox="1">
              <a:spLocks noChangeArrowheads="1"/>
            </p:cNvSpPr>
            <p:nvPr/>
          </p:nvSpPr>
          <p:spPr bwMode="auto">
            <a:xfrm>
              <a:off x="1679805" y="2155583"/>
              <a:ext cx="5760640" cy="181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Font typeface="Arial" pitchFamily="34" charset="0"/>
                <a:buChar char="•"/>
                <a:defRPr sz="28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Aft>
                  <a:spcPts val="600"/>
                </a:spcAft>
                <a:buFont typeface="Arial" pitchFamily="34" charset="0"/>
                <a:buChar char="–"/>
                <a:defRPr sz="24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Aft>
                  <a:spcPts val="600"/>
                </a:spcAft>
                <a:buFont typeface="Arial" pitchFamily="34" charset="0"/>
                <a:buChar char="•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Aft>
                  <a:spcPts val="600"/>
                </a:spcAft>
                <a:buFont typeface="Arial" pitchFamily="34" charset="0"/>
                <a:buChar char="–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9145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2801" b="1" dirty="0">
                  <a:solidFill>
                    <a:prstClr val="white"/>
                  </a:solidFill>
                </a:rPr>
                <a:t>Greater integration with other land uses has to be way forward to increase income, spread risk and </a:t>
              </a:r>
              <a:r>
                <a:rPr lang="en-GB" altLang="en-US" sz="2801" b="1" dirty="0" smtClean="0">
                  <a:solidFill>
                    <a:prstClr val="white"/>
                  </a:solidFill>
                </a:rPr>
                <a:t>increase resilience</a:t>
              </a:r>
              <a:endParaRPr lang="en-GB" altLang="en-US" sz="2801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129795" y="4017305"/>
            <a:ext cx="6100587" cy="224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600"/>
              </a:spcAft>
              <a:buFont typeface="Arial" pitchFamily="34" charset="0"/>
              <a:buChar char="•"/>
              <a:defRPr sz="2800">
                <a:solidFill>
                  <a:srgbClr val="004B2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ts val="600"/>
              </a:spcAft>
              <a:buFont typeface="Arial" pitchFamily="34" charset="0"/>
              <a:buChar char="–"/>
              <a:defRPr sz="2400">
                <a:solidFill>
                  <a:srgbClr val="004B2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rgbClr val="004B2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ts val="600"/>
              </a:spcAft>
              <a:buFont typeface="Arial" pitchFamily="34" charset="0"/>
              <a:buChar char="–"/>
              <a:defRPr sz="2000">
                <a:solidFill>
                  <a:srgbClr val="004B2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4B2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4B2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4B2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4B2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»"/>
              <a:defRPr sz="2000">
                <a:solidFill>
                  <a:srgbClr val="004B2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583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801" b="1" dirty="0" smtClean="0">
                <a:solidFill>
                  <a:prstClr val="white"/>
                </a:solidFill>
              </a:rPr>
              <a:t>Each land-holding has to investigate what options are most appropriate – both individually and in combination with others – for their own situation </a:t>
            </a:r>
            <a:endParaRPr lang="en-GB" altLang="en-US" sz="2801" b="1" dirty="0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36" y="-105155"/>
            <a:ext cx="11063758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0000"/>
                </a:solidFill>
                <a:latin typeface="+mj-lt"/>
                <a:cs typeface="+mj-cs"/>
              </a:rPr>
              <a:t>Challenges and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193989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054" y="190132"/>
            <a:ext cx="797268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4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Land Use Conference 2018: </a:t>
            </a:r>
          </a:p>
        </p:txBody>
      </p:sp>
      <p:pic>
        <p:nvPicPr>
          <p:cNvPr id="552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23" y="981302"/>
            <a:ext cx="5430507" cy="248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52" y="3439322"/>
            <a:ext cx="5352701" cy="342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1" name="Group 6"/>
          <p:cNvGrpSpPr>
            <a:grpSpLocks noChangeAspect="1"/>
          </p:cNvGrpSpPr>
          <p:nvPr/>
        </p:nvGrpSpPr>
        <p:grpSpPr bwMode="auto">
          <a:xfrm>
            <a:off x="1695225" y="5382868"/>
            <a:ext cx="3421854" cy="1252832"/>
            <a:chOff x="635547" y="4262653"/>
            <a:chExt cx="2664296" cy="279333"/>
          </a:xfrm>
        </p:grpSpPr>
        <p:sp>
          <p:nvSpPr>
            <p:cNvPr id="55311" name="TextBox 4"/>
            <p:cNvSpPr txBox="1">
              <a:spLocks noChangeArrowheads="1"/>
            </p:cNvSpPr>
            <p:nvPr/>
          </p:nvSpPr>
          <p:spPr bwMode="auto">
            <a:xfrm>
              <a:off x="635547" y="4356706"/>
              <a:ext cx="2664296" cy="185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  <a:hlinkClick r:id="rId4"/>
                </a:rPr>
                <a:t>https://youtu.be/76VBqIT64J4?list=PLUlAOo37Qn6LuzlzMuVWZ8Q76PXyprPCr</a:t>
              </a:r>
              <a:r>
                <a:rPr lang="en-GB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55312" name="TextBox 5"/>
            <p:cNvSpPr txBox="1">
              <a:spLocks noChangeArrowheads="1"/>
            </p:cNvSpPr>
            <p:nvPr/>
          </p:nvSpPr>
          <p:spPr bwMode="auto">
            <a:xfrm>
              <a:off x="667692" y="4262653"/>
              <a:ext cx="2506205" cy="75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Twenty-Seven Short Interviews: </a:t>
              </a:r>
            </a:p>
          </p:txBody>
        </p:sp>
      </p:grpSp>
      <p:grpSp>
        <p:nvGrpSpPr>
          <p:cNvPr id="55302" name="Group 10"/>
          <p:cNvGrpSpPr>
            <a:grpSpLocks noChangeAspect="1"/>
          </p:cNvGrpSpPr>
          <p:nvPr/>
        </p:nvGrpSpPr>
        <p:grpSpPr bwMode="auto">
          <a:xfrm>
            <a:off x="6992353" y="2483432"/>
            <a:ext cx="3506011" cy="832021"/>
            <a:chOff x="667693" y="4262653"/>
            <a:chExt cx="2664296" cy="1071720"/>
          </a:xfrm>
        </p:grpSpPr>
        <p:sp>
          <p:nvSpPr>
            <p:cNvPr id="55309" name="TextBox 11"/>
            <p:cNvSpPr txBox="1">
              <a:spLocks noChangeArrowheads="1"/>
            </p:cNvSpPr>
            <p:nvPr/>
          </p:nvSpPr>
          <p:spPr bwMode="auto">
            <a:xfrm>
              <a:off x="667693" y="4581128"/>
              <a:ext cx="2664296" cy="753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  <a:hlinkClick r:id="rId5"/>
                </a:rPr>
                <a:t>https://www.sruc.ac.uk/info/120470/land_use_conference</a:t>
              </a:r>
              <a:r>
                <a:rPr lang="en-GB" altLang="en-US" sz="16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55310" name="TextBox 12"/>
            <p:cNvSpPr txBox="1">
              <a:spLocks noChangeArrowheads="1"/>
            </p:cNvSpPr>
            <p:nvPr/>
          </p:nvSpPr>
          <p:spPr bwMode="auto">
            <a:xfrm>
              <a:off x="667693" y="4262653"/>
              <a:ext cx="2107088" cy="436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Twenty Presentations: </a:t>
              </a:r>
            </a:p>
          </p:txBody>
        </p:sp>
      </p:grpSp>
      <p:grpSp>
        <p:nvGrpSpPr>
          <p:cNvPr id="55303" name="Group 13"/>
          <p:cNvGrpSpPr>
            <a:grpSpLocks noChangeAspect="1"/>
          </p:cNvGrpSpPr>
          <p:nvPr/>
        </p:nvGrpSpPr>
        <p:grpSpPr bwMode="auto">
          <a:xfrm>
            <a:off x="1695225" y="4095105"/>
            <a:ext cx="3504424" cy="1169551"/>
            <a:chOff x="618197" y="4262653"/>
            <a:chExt cx="2664296" cy="343782"/>
          </a:xfrm>
        </p:grpSpPr>
        <p:sp>
          <p:nvSpPr>
            <p:cNvPr id="55307" name="TextBox 14"/>
            <p:cNvSpPr txBox="1">
              <a:spLocks noChangeArrowheads="1"/>
            </p:cNvSpPr>
            <p:nvPr/>
          </p:nvSpPr>
          <p:spPr bwMode="auto">
            <a:xfrm>
              <a:off x="618197" y="4362169"/>
              <a:ext cx="2664296" cy="24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  <a:hlinkClick r:id="rId6"/>
                </a:rPr>
                <a:t>https://www.sruc.ac.uk/news/article/2285/dynamic_backdrop_for_land_use_event</a:t>
              </a:r>
              <a:r>
                <a:rPr lang="en-GB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55308" name="TextBox 15"/>
            <p:cNvSpPr txBox="1">
              <a:spLocks noChangeArrowheads="1"/>
            </p:cNvSpPr>
            <p:nvPr/>
          </p:nvSpPr>
          <p:spPr bwMode="auto">
            <a:xfrm>
              <a:off x="667693" y="4262653"/>
              <a:ext cx="2107088" cy="99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Overview of the event: </a:t>
              </a:r>
            </a:p>
          </p:txBody>
        </p:sp>
      </p:grpSp>
      <p:grpSp>
        <p:nvGrpSpPr>
          <p:cNvPr id="55304" name="Group 16"/>
          <p:cNvGrpSpPr>
            <a:grpSpLocks noChangeAspect="1"/>
          </p:cNvGrpSpPr>
          <p:nvPr/>
        </p:nvGrpSpPr>
        <p:grpSpPr bwMode="auto">
          <a:xfrm>
            <a:off x="7009819" y="1133737"/>
            <a:ext cx="3506011" cy="1324198"/>
            <a:chOff x="667693" y="4262653"/>
            <a:chExt cx="2664296" cy="1707523"/>
          </a:xfrm>
        </p:grpSpPr>
        <p:sp>
          <p:nvSpPr>
            <p:cNvPr id="55305" name="TextBox 17"/>
            <p:cNvSpPr txBox="1">
              <a:spLocks noChangeArrowheads="1"/>
            </p:cNvSpPr>
            <p:nvPr/>
          </p:nvSpPr>
          <p:spPr bwMode="auto">
            <a:xfrm>
              <a:off x="667693" y="4581128"/>
              <a:ext cx="2664296" cy="1389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  <a:hlinkClick r:id="rId7"/>
                </a:rPr>
                <a:t>https://sefari.scot/blog/2018/11/27/how-might-our-farmers-adapt-to-a-public-money-for-public-goods-regime</a:t>
              </a:r>
              <a:r>
                <a:rPr lang="en-GB" altLang="en-US" sz="16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55306" name="TextBox 18"/>
            <p:cNvSpPr txBox="1">
              <a:spLocks noChangeArrowheads="1"/>
            </p:cNvSpPr>
            <p:nvPr/>
          </p:nvSpPr>
          <p:spPr bwMode="auto">
            <a:xfrm>
              <a:off x="667693" y="4262653"/>
              <a:ext cx="2107088" cy="436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ct val="0"/>
                </a:spcAft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Event Rationale: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53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57586"/>
            <a:ext cx="1199986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dirty="0"/>
              <a:t>SRUC receives research funding from the </a:t>
            </a:r>
            <a:r>
              <a:rPr lang="en-GB" b="1" dirty="0"/>
              <a:t>Rural &amp; Environment Science &amp; Analytical Services Division </a:t>
            </a:r>
            <a:r>
              <a:rPr lang="en-GB" dirty="0"/>
              <a:t>of the </a:t>
            </a:r>
            <a:r>
              <a:rPr lang="en-GB" b="1" dirty="0"/>
              <a:t>Scottish Government </a:t>
            </a:r>
            <a:r>
              <a:rPr lang="en-GB" dirty="0"/>
              <a:t>through their </a:t>
            </a:r>
            <a:r>
              <a:rPr lang="en-GB" b="1" dirty="0"/>
              <a:t>2011-2016 </a:t>
            </a:r>
            <a:r>
              <a:rPr lang="en-GB" dirty="0"/>
              <a:t>and</a:t>
            </a:r>
            <a:r>
              <a:rPr lang="en-GB" b="1" dirty="0"/>
              <a:t> 2016-2021 Strategic Research Programmes</a:t>
            </a:r>
          </a:p>
          <a:p>
            <a:pPr algn="just">
              <a:defRPr/>
            </a:pPr>
            <a:endParaRPr lang="en-GB" sz="2000" b="1" dirty="0"/>
          </a:p>
          <a:p>
            <a:pPr algn="just">
              <a:spcAft>
                <a:spcPts val="1200"/>
              </a:spcAft>
              <a:defRPr/>
            </a:pPr>
            <a:r>
              <a:rPr lang="en-GB" dirty="0"/>
              <a:t>Additional funders of research from 2016 onwards include:</a:t>
            </a:r>
          </a:p>
          <a:p>
            <a:pPr marL="342960" indent="-34296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The </a:t>
            </a:r>
            <a:r>
              <a:rPr lang="en-GB" b="1" dirty="0"/>
              <a:t>European Commission’s H2020 Research &amp; Innovation Programme</a:t>
            </a:r>
          </a:p>
          <a:p>
            <a:pPr marL="342960" indent="-342960" algn="just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/>
              <a:t>Defra </a:t>
            </a:r>
            <a:r>
              <a:rPr lang="en-GB" dirty="0"/>
              <a:t>under the </a:t>
            </a:r>
            <a:r>
              <a:rPr lang="en-GB" b="1" dirty="0"/>
              <a:t>ERA-NET </a:t>
            </a:r>
            <a:r>
              <a:rPr lang="en-GB" b="1" dirty="0" err="1"/>
              <a:t>SusAn</a:t>
            </a:r>
            <a:r>
              <a:rPr lang="en-GB" b="1" dirty="0"/>
              <a:t> (Sustainable Animal Production) Programme</a:t>
            </a:r>
          </a:p>
          <a:p>
            <a:pPr marL="342960" indent="-342960"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/>
              <a:t>Global Food Security’s ‘Resilience of the UK Food System Programme’, </a:t>
            </a:r>
            <a:r>
              <a:rPr lang="en-GB" dirty="0"/>
              <a:t>with support from </a:t>
            </a:r>
            <a:r>
              <a:rPr lang="en-GB" b="1" dirty="0"/>
              <a:t>BBSRC, ESRC, NERC and Scottish Government</a:t>
            </a:r>
            <a:r>
              <a:rPr lang="en-US" sz="2000" dirty="0"/>
              <a:t>.</a:t>
            </a:r>
          </a:p>
        </p:txBody>
      </p:sp>
      <p:grpSp>
        <p:nvGrpSpPr>
          <p:cNvPr id="13" name="Group 8"/>
          <p:cNvGrpSpPr>
            <a:grpSpLocks noChangeAspect="1"/>
          </p:cNvGrpSpPr>
          <p:nvPr/>
        </p:nvGrpSpPr>
        <p:grpSpPr bwMode="auto">
          <a:xfrm>
            <a:off x="190550" y="5491588"/>
            <a:ext cx="11808009" cy="1368000"/>
            <a:chOff x="0" y="5070066"/>
            <a:chExt cx="9112249" cy="1056330"/>
          </a:xfrm>
        </p:grpSpPr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6264857" y="5072065"/>
              <a:ext cx="2847392" cy="1045596"/>
              <a:chOff x="6286511" y="5814000"/>
              <a:chExt cx="2857489" cy="1045020"/>
            </a:xfrm>
          </p:grpSpPr>
          <p:pic>
            <p:nvPicPr>
              <p:cNvPr id="19" name="Picture 42" descr="RIMG020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2000" y="5814000"/>
                <a:ext cx="1392000" cy="104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6511" y="5815020"/>
                <a:ext cx="1332471" cy="104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54" descr="C:\work\davydocs\admin\R&amp;Ddivision\FFSGroup\408\Oban Times\may 2014\SRUCKirkton&amp;Auchtertyre_Bull_Cow_cal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9"/>
            <a:stretch>
              <a:fillRect/>
            </a:stretch>
          </p:blipFill>
          <p:spPr bwMode="auto">
            <a:xfrm>
              <a:off x="4749253" y="5072063"/>
              <a:ext cx="1312394" cy="10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5" descr="C:\work\davydocs\admin\R&amp;Ddivision\FFSGroup\408\Oban Times\Feb 2014\20140207_14451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2" r="17078"/>
            <a:stretch>
              <a:fillRect/>
            </a:stretch>
          </p:blipFill>
          <p:spPr bwMode="auto">
            <a:xfrm>
              <a:off x="1552052" y="5070066"/>
              <a:ext cx="1301861" cy="10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6" descr="C:\work\davydocs\admin\R&amp;Ddivision\FFSGroup\408\Oban Times\jan 2014\sheep winter feeding_SRUCKirkton&amp;Auchtertyrefarm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073084"/>
              <a:ext cx="1392280" cy="10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Bild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7" t="12517" r="3229"/>
            <a:stretch>
              <a:fillRect/>
            </a:stretch>
          </p:blipFill>
          <p:spPr bwMode="auto">
            <a:xfrm>
              <a:off x="3043957" y="5082396"/>
              <a:ext cx="1453830" cy="10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8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71425"/>
            <a:ext cx="11869983" cy="6988168"/>
            <a:chOff x="0" y="-71425"/>
            <a:chExt cx="11869983" cy="6988167"/>
          </a:xfrm>
        </p:grpSpPr>
        <p:sp>
          <p:nvSpPr>
            <p:cNvPr id="7" name="Rectangle 6"/>
            <p:cNvSpPr/>
            <p:nvPr/>
          </p:nvSpPr>
          <p:spPr>
            <a:xfrm>
              <a:off x="334963" y="1197546"/>
              <a:ext cx="10080723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1530135" y="-71425"/>
              <a:ext cx="8793533" cy="53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071" tIns="59473" rIns="121071" bIns="59473">
              <a:spAutoFit/>
            </a:bodyPr>
            <a:lstStyle>
              <a:lvl1pPr marL="173038" indent="-173038" eaLnBrk="0" hangingPunct="0">
                <a:spcAft>
                  <a:spcPts val="600"/>
                </a:spcAft>
                <a:buFont typeface="Arial" pitchFamily="34" charset="0"/>
                <a:buChar char="•"/>
                <a:defRPr sz="28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Aft>
                  <a:spcPts val="600"/>
                </a:spcAft>
                <a:buFont typeface="Arial" pitchFamily="34" charset="0"/>
                <a:buChar char="–"/>
                <a:defRPr sz="24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Aft>
                  <a:spcPts val="600"/>
                </a:spcAft>
                <a:buFont typeface="Arial" pitchFamily="34" charset="0"/>
                <a:buChar char="•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Aft>
                  <a:spcPts val="600"/>
                </a:spcAft>
                <a:buFont typeface="Arial" pitchFamily="34" charset="0"/>
                <a:buChar char="–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»"/>
                <a:defRPr sz="2000">
                  <a:solidFill>
                    <a:srgbClr val="004B23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Font typeface="Monotype Sorts"/>
                <a:buNone/>
              </a:pPr>
              <a:r>
                <a:rPr lang="en-GB" altLang="en-US" sz="2676" b="1">
                  <a:solidFill>
                    <a:srgbClr val="00B050"/>
                  </a:solidFill>
                  <a:latin typeface="Calibri" pitchFamily="34" charset="0"/>
                  <a:ea typeface="MS PGothic" pitchFamily="34" charset="-128"/>
                </a:rPr>
                <a:t>Innovation = Doing Things Differently</a:t>
              </a:r>
            </a:p>
          </p:txBody>
        </p:sp>
        <p:grpSp>
          <p:nvGrpSpPr>
            <p:cNvPr id="9" name="Group 3"/>
            <p:cNvGrpSpPr>
              <a:grpSpLocks noChangeAspect="1"/>
            </p:cNvGrpSpPr>
            <p:nvPr/>
          </p:nvGrpSpPr>
          <p:grpSpPr bwMode="auto">
            <a:xfrm>
              <a:off x="0" y="364742"/>
              <a:ext cx="11869983" cy="6552000"/>
              <a:chOff x="-30163" y="1066755"/>
              <a:chExt cx="9140032" cy="504512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7080" y="4841306"/>
                <a:ext cx="1439295" cy="1130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54" descr="C:\work\davydocs\admin\R&amp;Ddivision\FFSGroup\408\Oban Times\may 2014\SRUCKirkton&amp;Auchtertyre_Bull_Cow_calf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19" b="8287"/>
              <a:stretch>
                <a:fillRect/>
              </a:stretch>
            </p:blipFill>
            <p:spPr bwMode="auto">
              <a:xfrm>
                <a:off x="4053588" y="5271805"/>
                <a:ext cx="960072" cy="699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http://european-circuits.co.uk/wp-content/uploads/2016/08/DYW-Thumb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8" t="10143" r="4080" b="9703"/>
              <a:stretch>
                <a:fillRect/>
              </a:stretch>
            </p:blipFill>
            <p:spPr bwMode="auto">
              <a:xfrm>
                <a:off x="7824674" y="4885269"/>
                <a:ext cx="1285195" cy="1130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2" descr="https://censis.org.uk/wp-content/uploads/Precision-Agriculture-and-IoT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27" b="52214"/>
              <a:stretch>
                <a:fillRect/>
              </a:stretch>
            </p:blipFill>
            <p:spPr bwMode="auto">
              <a:xfrm>
                <a:off x="5561533" y="1066755"/>
                <a:ext cx="1743149" cy="10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6" descr="Kirkton snowing pictur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3577" y="2215978"/>
                <a:ext cx="1756291" cy="1130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8" descr="Kirkton open day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62"/>
              <a:stretch>
                <a:fillRect/>
              </a:stretch>
            </p:blipFill>
            <p:spPr bwMode="auto">
              <a:xfrm>
                <a:off x="-30163" y="2236788"/>
                <a:ext cx="1427523" cy="1130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 descr="No automatic alt text available.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7089" y="1118471"/>
                <a:ext cx="1679440" cy="10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2" descr="Image may contain: 5 people, people smiling, people standing and outdoor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1"/>
              <a:stretch>
                <a:fillRect/>
              </a:stretch>
            </p:blipFill>
            <p:spPr bwMode="auto">
              <a:xfrm>
                <a:off x="7212169" y="3497263"/>
                <a:ext cx="1874419" cy="1130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4" descr="Image may contain: tree, plant, sky, grass, outdoor and nature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195"/>
              <a:stretch>
                <a:fillRect/>
              </a:stretch>
            </p:blipFill>
            <p:spPr bwMode="auto">
              <a:xfrm>
                <a:off x="-30163" y="3462380"/>
                <a:ext cx="1807670" cy="1156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6" descr="Image may contain: 1 person, grass, outdoor and nature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3688" y="4823026"/>
                <a:ext cx="1505799" cy="1130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8" descr="Image may contain: grass, table, outdoor and nature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32" t="4738" r="33873" b="66924"/>
              <a:stretch>
                <a:fillRect/>
              </a:stretch>
            </p:blipFill>
            <p:spPr bwMode="auto">
              <a:xfrm>
                <a:off x="3852573" y="1235990"/>
                <a:ext cx="1286389" cy="699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0" descr="Image may contain: mountain, sky, outdoor and nature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8" y="4823027"/>
                <a:ext cx="1509124" cy="1130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" name="Group 73"/>
              <p:cNvGrpSpPr>
                <a:grpSpLocks/>
              </p:cNvGrpSpPr>
              <p:nvPr/>
            </p:nvGrpSpPr>
            <p:grpSpPr bwMode="auto">
              <a:xfrm>
                <a:off x="1373188" y="1292225"/>
                <a:ext cx="6130925" cy="4819650"/>
                <a:chOff x="1629666" y="1318015"/>
                <a:chExt cx="6132093" cy="4820054"/>
              </a:xfrm>
            </p:grpSpPr>
            <p:grpSp>
              <p:nvGrpSpPr>
                <p:cNvPr id="23" name="Group 74"/>
                <p:cNvGrpSpPr>
                  <a:grpSpLocks/>
                </p:cNvGrpSpPr>
                <p:nvPr/>
              </p:nvGrpSpPr>
              <p:grpSpPr bwMode="auto">
                <a:xfrm>
                  <a:off x="1629666" y="1730799"/>
                  <a:ext cx="6132093" cy="4248472"/>
                  <a:chOff x="1629666" y="1730799"/>
                  <a:chExt cx="6132093" cy="4248472"/>
                </a:xfrm>
              </p:grpSpPr>
              <p:pic>
                <p:nvPicPr>
                  <p:cNvPr id="25" name="Picture 42" descr="RIMG0207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08720" y="2828041"/>
                    <a:ext cx="2401587" cy="1800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6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2195" y="4546601"/>
                    <a:ext cx="4248472" cy="8321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Aft>
                        <a:spcPts val="600"/>
                      </a:spcAft>
                      <a:buFont typeface="Arial" pitchFamily="34" charset="0"/>
                      <a:buChar char="•"/>
                      <a:defRPr sz="28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spcAft>
                        <a:spcPts val="600"/>
                      </a:spcAft>
                      <a:buFont typeface="Arial" pitchFamily="34" charset="0"/>
                      <a:buChar char="–"/>
                      <a:defRPr sz="24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spcAft>
                        <a:spcPts val="600"/>
                      </a:spcAft>
                      <a:buFont typeface="Arial" pitchFamily="34" charset="0"/>
                      <a:buChar char="•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spcAft>
                        <a:spcPts val="600"/>
                      </a:spcAft>
                      <a:buFont typeface="Arial" pitchFamily="34" charset="0"/>
                      <a:buChar char="–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ct val="0"/>
                      </a:spcAft>
                      <a:buFontTx/>
                      <a:buNone/>
                    </a:pPr>
                    <a:r>
                      <a:rPr lang="en-GB" altLang="en-US" sz="3211" b="1">
                        <a:solidFill>
                          <a:srgbClr val="00B050"/>
                        </a:solidFill>
                        <a:latin typeface="Tahoma" pitchFamily="34" charset="0"/>
                        <a:cs typeface="Tahoma" pitchFamily="34" charset="0"/>
                      </a:rPr>
                      <a:t>Biological </a:t>
                    </a:r>
                  </a:p>
                  <a:p>
                    <a:pPr algn="ctr" eaLnBrk="1" hangingPunct="1">
                      <a:spcAft>
                        <a:spcPct val="0"/>
                      </a:spcAft>
                      <a:buFontTx/>
                      <a:buNone/>
                    </a:pPr>
                    <a:r>
                      <a:rPr lang="en-GB" altLang="en-US" sz="3211" b="1">
                        <a:solidFill>
                          <a:srgbClr val="00B050"/>
                        </a:solidFill>
                        <a:latin typeface="Tahoma" pitchFamily="34" charset="0"/>
                        <a:cs typeface="Tahoma" pitchFamily="34" charset="0"/>
                      </a:rPr>
                      <a:t>Sciences</a:t>
                    </a:r>
                  </a:p>
                </p:txBody>
              </p:sp>
              <p:sp>
                <p:nvSpPr>
                  <p:cNvPr id="27" name="Text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29666" y="2035817"/>
                    <a:ext cx="6132093" cy="8321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Aft>
                        <a:spcPts val="600"/>
                      </a:spcAft>
                      <a:buFont typeface="Arial" pitchFamily="34" charset="0"/>
                      <a:buChar char="•"/>
                      <a:defRPr sz="28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spcAft>
                        <a:spcPts val="600"/>
                      </a:spcAft>
                      <a:buFont typeface="Arial" pitchFamily="34" charset="0"/>
                      <a:buChar char="–"/>
                      <a:defRPr sz="24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spcAft>
                        <a:spcPts val="600"/>
                      </a:spcAft>
                      <a:buFont typeface="Arial" pitchFamily="34" charset="0"/>
                      <a:buChar char="•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spcAft>
                        <a:spcPts val="600"/>
                      </a:spcAft>
                      <a:buFont typeface="Arial" pitchFamily="34" charset="0"/>
                      <a:buChar char="–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ct val="0"/>
                      </a:spcAft>
                      <a:buFontTx/>
                      <a:buNone/>
                    </a:pPr>
                    <a:r>
                      <a:rPr lang="en-GB" altLang="en-US" sz="3211" b="1" dirty="0">
                        <a:solidFill>
                          <a:srgbClr val="00B050"/>
                        </a:solidFill>
                        <a:latin typeface="Tahoma" pitchFamily="34" charset="0"/>
                        <a:cs typeface="Tahoma" pitchFamily="34" charset="0"/>
                      </a:rPr>
                      <a:t>Engineering </a:t>
                    </a:r>
                  </a:p>
                  <a:p>
                    <a:pPr algn="ctr" eaLnBrk="1" hangingPunct="1">
                      <a:spcAft>
                        <a:spcPct val="0"/>
                      </a:spcAft>
                      <a:buFontTx/>
                      <a:buNone/>
                    </a:pPr>
                    <a:r>
                      <a:rPr lang="en-GB" altLang="en-US" sz="3211" b="1" dirty="0">
                        <a:solidFill>
                          <a:srgbClr val="00B050"/>
                        </a:solidFill>
                        <a:latin typeface="Tahoma" pitchFamily="34" charset="0"/>
                        <a:cs typeface="Tahoma" pitchFamily="34" charset="0"/>
                      </a:rPr>
                      <a:t>&amp; Technology</a:t>
                    </a:r>
                  </a:p>
                </p:txBody>
              </p:sp>
              <p:sp>
                <p:nvSpPr>
                  <p:cNvPr id="28" name="TextBox 79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927720" y="3438936"/>
                    <a:ext cx="4248472" cy="8321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Aft>
                        <a:spcPts val="600"/>
                      </a:spcAft>
                      <a:buFont typeface="Arial" pitchFamily="34" charset="0"/>
                      <a:buChar char="•"/>
                      <a:defRPr sz="28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spcAft>
                        <a:spcPts val="600"/>
                      </a:spcAft>
                      <a:buFont typeface="Arial" pitchFamily="34" charset="0"/>
                      <a:buChar char="–"/>
                      <a:defRPr sz="24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spcAft>
                        <a:spcPts val="600"/>
                      </a:spcAft>
                      <a:buFont typeface="Arial" pitchFamily="34" charset="0"/>
                      <a:buChar char="•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spcAft>
                        <a:spcPts val="600"/>
                      </a:spcAft>
                      <a:buFont typeface="Arial" pitchFamily="34" charset="0"/>
                      <a:buChar char="–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ts val="600"/>
                      </a:spcAft>
                      <a:buFont typeface="Arial" pitchFamily="34" charset="0"/>
                      <a:buChar char="»"/>
                      <a:defRPr sz="2000">
                        <a:solidFill>
                          <a:srgbClr val="004B23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 eaLnBrk="1" hangingPunct="1">
                      <a:spcAft>
                        <a:spcPct val="0"/>
                      </a:spcAft>
                      <a:buFontTx/>
                      <a:buNone/>
                    </a:pPr>
                    <a:r>
                      <a:rPr lang="en-GB" altLang="en-US" sz="3211" b="1">
                        <a:solidFill>
                          <a:srgbClr val="00B050"/>
                        </a:solidFill>
                        <a:latin typeface="Tahoma" pitchFamily="34" charset="0"/>
                        <a:cs typeface="Tahoma" pitchFamily="34" charset="0"/>
                      </a:rPr>
                      <a:t>Systems</a:t>
                    </a:r>
                  </a:p>
                  <a:p>
                    <a:pPr algn="ctr" eaLnBrk="1" hangingPunct="1">
                      <a:spcAft>
                        <a:spcPct val="0"/>
                      </a:spcAft>
                      <a:buFontTx/>
                      <a:buNone/>
                    </a:pPr>
                    <a:r>
                      <a:rPr lang="en-GB" altLang="en-US" sz="3211" b="1">
                        <a:solidFill>
                          <a:srgbClr val="00B050"/>
                        </a:solidFill>
                        <a:latin typeface="Tahoma" pitchFamily="34" charset="0"/>
                        <a:cs typeface="Tahoma" pitchFamily="34" charset="0"/>
                      </a:rPr>
                      <a:t>&amp; ecology</a:t>
                    </a:r>
                  </a:p>
                </p:txBody>
              </p:sp>
            </p:grpSp>
            <p:sp>
              <p:nvSpPr>
                <p:cNvPr id="24" name="TextBox 75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901871" y="3311943"/>
                  <a:ext cx="4820054" cy="8321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Aft>
                      <a:spcPts val="600"/>
                    </a:spcAft>
                    <a:buFont typeface="Arial" pitchFamily="34" charset="0"/>
                    <a:buChar char="•"/>
                    <a:defRPr sz="2800">
                      <a:solidFill>
                        <a:srgbClr val="004B23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spcAft>
                      <a:spcPts val="600"/>
                    </a:spcAft>
                    <a:buFont typeface="Arial" pitchFamily="34" charset="0"/>
                    <a:buChar char="–"/>
                    <a:defRPr sz="2400">
                      <a:solidFill>
                        <a:srgbClr val="004B23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spcAft>
                      <a:spcPts val="600"/>
                    </a:spcAft>
                    <a:buFont typeface="Arial" pitchFamily="34" charset="0"/>
                    <a:buChar char="•"/>
                    <a:defRPr sz="2000">
                      <a:solidFill>
                        <a:srgbClr val="004B23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spcAft>
                      <a:spcPts val="600"/>
                    </a:spcAft>
                    <a:buFont typeface="Arial" pitchFamily="34" charset="0"/>
                    <a:buChar char="–"/>
                    <a:defRPr sz="2000">
                      <a:solidFill>
                        <a:srgbClr val="004B23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spcAft>
                      <a:spcPts val="600"/>
                    </a:spcAft>
                    <a:buFont typeface="Arial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ts val="600"/>
                    </a:spcAft>
                    <a:buFont typeface="Arial" pitchFamily="34" charset="0"/>
                    <a:buChar char="»"/>
                    <a:defRPr sz="2000">
                      <a:solidFill>
                        <a:srgbClr val="004B23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spcAft>
                      <a:spcPct val="0"/>
                    </a:spcAft>
                    <a:buFontTx/>
                    <a:buNone/>
                  </a:pPr>
                  <a:r>
                    <a:rPr lang="en-GB" altLang="en-US" sz="3211" b="1">
                      <a:solidFill>
                        <a:srgbClr val="00B050"/>
                      </a:solidFill>
                      <a:latin typeface="Tahoma" pitchFamily="34" charset="0"/>
                      <a:cs typeface="Tahoma" pitchFamily="34" charset="0"/>
                    </a:rPr>
                    <a:t>Knowledge</a:t>
                  </a:r>
                </a:p>
                <a:p>
                  <a:pPr algn="ctr" eaLnBrk="1" hangingPunct="1">
                    <a:spcAft>
                      <a:spcPct val="0"/>
                    </a:spcAft>
                    <a:buFontTx/>
                    <a:buNone/>
                  </a:pPr>
                  <a:r>
                    <a:rPr lang="en-GB" altLang="en-US" sz="3211" b="1">
                      <a:solidFill>
                        <a:srgbClr val="00B050"/>
                      </a:solidFill>
                      <a:latin typeface="Tahoma" pitchFamily="34" charset="0"/>
                      <a:cs typeface="Tahoma" pitchFamily="34" charset="0"/>
                    </a:rPr>
                    <a:t> Transfer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185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411806"/>
            <a:ext cx="5436000" cy="5436000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334566" y="31769"/>
            <a:ext cx="9837471" cy="12498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sz="4000" dirty="0"/>
              <a:t>Warming stripes for </a:t>
            </a:r>
            <a:r>
              <a:rPr lang="en-GB" sz="4000" dirty="0" smtClean="0"/>
              <a:t>UK: 1883-2017</a:t>
            </a:r>
            <a:r>
              <a:rPr lang="en-GB" sz="4000" dirty="0"/>
              <a:t/>
            </a:r>
            <a:br>
              <a:rPr lang="en-GB" sz="4000" dirty="0"/>
            </a:br>
            <a:r>
              <a:rPr lang="en-GB" sz="1400" dirty="0" smtClean="0">
                <a:hlinkClick r:id="rId3"/>
              </a:rPr>
              <a:t>http</a:t>
            </a:r>
            <a:r>
              <a:rPr lang="en-GB" sz="1400" dirty="0">
                <a:hlinkClick r:id="rId3"/>
              </a:rPr>
              <a:t>://</a:t>
            </a:r>
            <a:r>
              <a:rPr lang="en-GB" sz="1400" dirty="0" smtClean="0">
                <a:hlinkClick r:id="rId3"/>
              </a:rPr>
              <a:t>www.climate-lab-book.ac.uk/files/2018/09/uk-stripes-1.png</a:t>
            </a:r>
            <a:r>
              <a:rPr lang="en-GB" sz="1400" dirty="0" smtClean="0"/>
              <a:t>  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1423588"/>
            <a:ext cx="5436000" cy="5436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813206" y="544173"/>
            <a:ext cx="1859656" cy="1589477"/>
            <a:chOff x="8813206" y="544173"/>
            <a:chExt cx="1859656" cy="1589477"/>
          </a:xfrm>
        </p:grpSpPr>
        <p:sp>
          <p:nvSpPr>
            <p:cNvPr id="2" name="Rectangle 1"/>
            <p:cNvSpPr/>
            <p:nvPr/>
          </p:nvSpPr>
          <p:spPr>
            <a:xfrm>
              <a:off x="8813206" y="1845618"/>
              <a:ext cx="1859656" cy="288032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 flipV="1">
              <a:off x="10055646" y="1053530"/>
              <a:ext cx="617216" cy="792088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813206" y="544173"/>
              <a:ext cx="1788003" cy="523220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FF0000"/>
                  </a:solidFill>
                </a:rPr>
                <a:t>Not very indicative of Scotland!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168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www.environment.gov.scot/media/1685/water-quality-status-of-rivers-and-canals-in-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61" y="233417"/>
            <a:ext cx="4558767" cy="662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2049" r="3526" b="2582"/>
          <a:stretch>
            <a:fillRect/>
          </a:stretch>
        </p:blipFill>
        <p:spPr bwMode="auto">
          <a:xfrm>
            <a:off x="529749" y="836807"/>
            <a:ext cx="4117341" cy="601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27098" y="122267"/>
            <a:ext cx="8085422" cy="1276646"/>
            <a:chOff x="1527098" y="122267"/>
            <a:chExt cx="8085422" cy="1276646"/>
          </a:xfrm>
        </p:grpSpPr>
        <p:sp>
          <p:nvSpPr>
            <p:cNvPr id="36867" name="Subtitle 4"/>
            <p:cNvSpPr txBox="1">
              <a:spLocks/>
            </p:cNvSpPr>
            <p:nvPr/>
          </p:nvSpPr>
          <p:spPr bwMode="auto">
            <a:xfrm>
              <a:off x="1527098" y="122267"/>
              <a:ext cx="8085422" cy="714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61" tIns="45731" rIns="91461" bIns="45731" numCol="1" anchor="ctr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>
                <a:defRPr sz="2800" b="1">
                  <a:solidFill>
                    <a:srgbClr val="00B050"/>
                  </a:solidFill>
                  <a:latin typeface="Georgia" pitchFamily="18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</a:lstStyle>
            <a:p>
              <a:pPr defTabSz="91458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4000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Wat</a:t>
              </a:r>
              <a:r>
                <a:rPr lang="en-GB" altLang="en-US" sz="4000" dirty="0" smtClean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er</a:t>
              </a:r>
              <a:r>
                <a:rPr lang="en-GB" altLang="en-US" sz="2801" dirty="0" smtClean="0"/>
                <a:t> </a:t>
              </a:r>
              <a:r>
                <a:rPr lang="en-GB" altLang="en-US" sz="4000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Quality</a:t>
              </a:r>
            </a:p>
          </p:txBody>
        </p:sp>
        <p:sp>
          <p:nvSpPr>
            <p:cNvPr id="36869" name="TextBox 1"/>
            <p:cNvSpPr txBox="1">
              <a:spLocks noChangeArrowheads="1"/>
            </p:cNvSpPr>
            <p:nvPr/>
          </p:nvSpPr>
          <p:spPr bwMode="auto">
            <a:xfrm>
              <a:off x="7154314" y="320750"/>
              <a:ext cx="2418322" cy="107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5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GB" altLang="en-US" sz="800">
                  <a:solidFill>
                    <a:prstClr val="black"/>
                  </a:solidFill>
                </a:rPr>
                <a:t>Detailed up-to-date data on individual rivers can be obtained at: </a:t>
              </a:r>
              <a:r>
                <a:rPr lang="en-GB" altLang="en-US" sz="800">
                  <a:solidFill>
                    <a:prstClr val="black"/>
                  </a:solidFill>
                  <a:hlinkClick r:id="rId5"/>
                </a:rPr>
                <a:t>https://www.environment.gov.scot/our-environment/state-of-the-environment/ecosystem-health-indicators/condition-indicators/indicator-6-freshwater/</a:t>
              </a:r>
              <a:r>
                <a:rPr lang="en-GB" altLang="en-US" sz="800">
                  <a:solidFill>
                    <a:prstClr val="black"/>
                  </a:solidFill>
                </a:rPr>
                <a:t>  </a:t>
              </a:r>
            </a:p>
            <a:p>
              <a:pPr defTabSz="914583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en-GB" altLang="en-US" sz="80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4260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Some streets in the Whitesands area of Dumfries were partially under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35486"/>
          <a:stretch>
            <a:fillRect/>
          </a:stretch>
        </p:blipFill>
        <p:spPr bwMode="auto">
          <a:xfrm>
            <a:off x="4365900" y="-23937"/>
            <a:ext cx="4353933" cy="686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Subtitle 4"/>
          <p:cNvSpPr txBox="1">
            <a:spLocks/>
          </p:cNvSpPr>
          <p:nvPr/>
        </p:nvSpPr>
        <p:spPr bwMode="auto">
          <a:xfrm>
            <a:off x="326750" y="117426"/>
            <a:ext cx="8085422" cy="71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61" tIns="45731" rIns="91461" bIns="45731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>
              <a:defRPr sz="2800" b="1">
                <a:solidFill>
                  <a:srgbClr val="00B050"/>
                </a:solidFill>
                <a:latin typeface="Georgia" pitchFamily="18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 defTabSz="914583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Water Quantity</a:t>
            </a:r>
          </a:p>
        </p:txBody>
      </p:sp>
      <p:pic>
        <p:nvPicPr>
          <p:cNvPr id="37892" name="Picture 2" descr="https://www.environment.gov.scot/media/1685/water-quality-status-of-rivers-and-canals-in-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962192"/>
            <a:ext cx="4063353" cy="590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2090" t="10001" r="69419" b="19991"/>
          <a:stretch/>
        </p:blipFill>
        <p:spPr>
          <a:xfrm>
            <a:off x="8719832" y="1413570"/>
            <a:ext cx="2781262" cy="37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9202" t="26526" r="63729" b="43471"/>
          <a:stretch/>
        </p:blipFill>
        <p:spPr>
          <a:xfrm>
            <a:off x="8838964" y="5157985"/>
            <a:ext cx="2764798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91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7" name="Rectangle 3"/>
          <p:cNvSpPr>
            <a:spLocks noGrp="1" noChangeArrowheads="1"/>
          </p:cNvSpPr>
          <p:nvPr>
            <p:ph type="title"/>
          </p:nvPr>
        </p:nvSpPr>
        <p:spPr>
          <a:xfrm>
            <a:off x="-97482" y="161419"/>
            <a:ext cx="10991750" cy="1301308"/>
          </a:xfrm>
        </p:spPr>
        <p:txBody>
          <a:bodyPr>
            <a:noAutofit/>
          </a:bodyPr>
          <a:lstStyle/>
          <a:p>
            <a:pPr defTabSz="914583" fontAlgn="base">
              <a:spcAft>
                <a:spcPct val="0"/>
              </a:spcAft>
              <a:defRPr/>
            </a:pPr>
            <a:r>
              <a:rPr lang="en-GB" sz="4000" b="1" dirty="0"/>
              <a:t>Climate Emergency AND Biodiversity Crisis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594" b="6688"/>
          <a:stretch/>
        </p:blipFill>
        <p:spPr>
          <a:xfrm>
            <a:off x="2" y="1462727"/>
            <a:ext cx="12137107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4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work\Library\images\SAC Image bank\DSC00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73" y="1413202"/>
            <a:ext cx="3456788" cy="25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1" descr="arableland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53" y="1413202"/>
            <a:ext cx="3401212" cy="25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4" descr="PIC_0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73" y="4266601"/>
            <a:ext cx="3456788" cy="259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2" descr="RIMG02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54" y="4266602"/>
            <a:ext cx="3458375" cy="259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27"/>
          <p:cNvGrpSpPr>
            <a:grpSpLocks/>
          </p:cNvGrpSpPr>
          <p:nvPr/>
        </p:nvGrpSpPr>
        <p:grpSpPr bwMode="auto">
          <a:xfrm>
            <a:off x="1761917" y="1195665"/>
            <a:ext cx="8423636" cy="5343174"/>
            <a:chOff x="224538" y="1195908"/>
            <a:chExt cx="8421666" cy="5341785"/>
          </a:xfrm>
        </p:grpSpPr>
        <p:grpSp>
          <p:nvGrpSpPr>
            <p:cNvPr id="25608" name="Group 17"/>
            <p:cNvGrpSpPr>
              <a:grpSpLocks noChangeAspect="1"/>
            </p:cNvGrpSpPr>
            <p:nvPr/>
          </p:nvGrpSpPr>
          <p:grpSpPr bwMode="auto">
            <a:xfrm rot="951163">
              <a:off x="5268122" y="1322186"/>
              <a:ext cx="3378082" cy="2520000"/>
              <a:chOff x="1293813" y="995363"/>
              <a:chExt cx="6524625" cy="4867275"/>
            </a:xfrm>
          </p:grpSpPr>
          <p:pic>
            <p:nvPicPr>
              <p:cNvPr id="25615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813" y="995363"/>
                <a:ext cx="6524625" cy="4867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6" name="Picture 3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333" y="1484784"/>
                <a:ext cx="1372788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60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5710">
              <a:off x="224538" y="1195908"/>
              <a:ext cx="3077307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0" name="Group 14"/>
            <p:cNvGrpSpPr>
              <a:grpSpLocks noChangeAspect="1"/>
            </p:cNvGrpSpPr>
            <p:nvPr/>
          </p:nvGrpSpPr>
          <p:grpSpPr bwMode="auto">
            <a:xfrm>
              <a:off x="2611909" y="2420888"/>
              <a:ext cx="3534047" cy="2880000"/>
              <a:chOff x="1493838" y="933450"/>
              <a:chExt cx="6124575" cy="4991100"/>
            </a:xfrm>
          </p:grpSpPr>
          <p:pic>
            <p:nvPicPr>
              <p:cNvPr id="25613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3838" y="933450"/>
                <a:ext cx="6124575" cy="499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4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3797" y="1628800"/>
                <a:ext cx="1109817" cy="5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611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9509">
              <a:off x="5642468" y="3971078"/>
              <a:ext cx="2972187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6499">
              <a:off x="591761" y="4017693"/>
              <a:ext cx="2761231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7" name="Rectangle 2"/>
          <p:cNvSpPr>
            <a:spLocks noChangeArrowheads="1"/>
          </p:cNvSpPr>
          <p:nvPr/>
        </p:nvSpPr>
        <p:spPr bwMode="auto">
          <a:xfrm>
            <a:off x="262558" y="142909"/>
            <a:ext cx="9793087" cy="76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4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GB" altLang="en-US" sz="4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Pressures on farmland biodiversity</a:t>
            </a:r>
          </a:p>
        </p:txBody>
      </p:sp>
    </p:spTree>
    <p:extLst>
      <p:ext uri="{BB962C8B-B14F-4D97-AF65-F5344CB8AC3E}">
        <p14:creationId xmlns:p14="http://schemas.microsoft.com/office/powerpoint/2010/main" val="10737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1569785" y="5717912"/>
            <a:ext cx="5352747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4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Tx/>
              <a:buNone/>
            </a:pPr>
            <a:r>
              <a:rPr lang="en-US" altLang="en-US" sz="1800">
                <a:solidFill>
                  <a:srgbClr val="000066"/>
                </a:solidFill>
                <a:ea typeface="MS PGothic" panose="020B0600070205080204" pitchFamily="34" charset="-128"/>
              </a:rPr>
              <a:t>Populations of UK wild birds by habitat: 1970-2017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Tx/>
              <a:buNone/>
            </a:pPr>
            <a:r>
              <a:rPr lang="en-US" altLang="en-US" sz="1200">
                <a:solidFill>
                  <a:srgbClr val="000066"/>
                </a:solidFill>
                <a:ea typeface="MS PGothic" panose="020B0600070205080204" pitchFamily="34" charset="-128"/>
              </a:rPr>
              <a:t>Source: Defra, BTO, RSPB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Tx/>
              <a:buNone/>
            </a:pPr>
            <a:r>
              <a:rPr lang="en-US" altLang="en-US" sz="1200">
                <a:solidFill>
                  <a:srgbClr val="000066"/>
                </a:solidFill>
                <a:ea typeface="MS PGothic" panose="020B0600070205080204" pitchFamily="34" charset="-128"/>
                <a:hlinkClick r:id="rId2"/>
              </a:rPr>
              <a:t>https://www.gov.uk/government/statistics/wild-bird-populations-in-the-uk</a:t>
            </a:r>
            <a:r>
              <a:rPr lang="en-US" altLang="en-US" sz="1200">
                <a:solidFill>
                  <a:srgbClr val="000066"/>
                </a:solidFill>
                <a:ea typeface="MS PGothic" panose="020B0600070205080204" pitchFamily="34" charset="-128"/>
              </a:rPr>
              <a:t>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519523" y="1500535"/>
            <a:ext cx="3001784" cy="1777773"/>
            <a:chOff x="6000761" y="1500174"/>
            <a:chExt cx="4425515" cy="1776233"/>
          </a:xfrm>
        </p:grpSpPr>
        <p:sp>
          <p:nvSpPr>
            <p:cNvPr id="24584" name="Rectangle 7"/>
            <p:cNvSpPr>
              <a:spLocks noChangeArrowheads="1"/>
            </p:cNvSpPr>
            <p:nvPr/>
          </p:nvSpPr>
          <p:spPr bwMode="auto">
            <a:xfrm>
              <a:off x="6000761" y="1500174"/>
              <a:ext cx="4425515" cy="39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FontTx/>
                <a:buNone/>
              </a:pPr>
              <a:r>
                <a:rPr lang="en-US" altLang="en-US" sz="1800" u="sng" dirty="0">
                  <a:solidFill>
                    <a:schemeClr val="tx1"/>
                  </a:solidFill>
                  <a:ea typeface="MS PGothic" panose="020B0600070205080204" pitchFamily="34" charset="-128"/>
                </a:rPr>
                <a:t>Scotland: 1994-2017 (BTO)</a:t>
              </a:r>
            </a:p>
          </p:txBody>
        </p:sp>
        <p:sp>
          <p:nvSpPr>
            <p:cNvPr id="24585" name="Rectangle 8"/>
            <p:cNvSpPr>
              <a:spLocks noChangeArrowheads="1"/>
            </p:cNvSpPr>
            <p:nvPr/>
          </p:nvSpPr>
          <p:spPr bwMode="auto">
            <a:xfrm>
              <a:off x="6000761" y="2000240"/>
              <a:ext cx="4327673" cy="1276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FontTx/>
                <a:buNone/>
              </a:pPr>
              <a:r>
                <a:rPr lang="en-US" altLang="en-US" sz="1800" dirty="0">
                  <a:solidFill>
                    <a:srgbClr val="00CC00"/>
                  </a:solidFill>
                  <a:ea typeface="MS PGothic" panose="020B0600070205080204" pitchFamily="34" charset="-128"/>
                </a:rPr>
                <a:t>Increasing:</a:t>
              </a:r>
            </a:p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</a:pPr>
              <a:r>
                <a:rPr lang="en-US" altLang="en-US" sz="1800" dirty="0">
                  <a:solidFill>
                    <a:srgbClr val="00CC00"/>
                  </a:solidFill>
                  <a:ea typeface="MS PGothic" panose="020B0600070205080204" pitchFamily="34" charset="-128"/>
                </a:rPr>
                <a:t>House Sparrow (+49%)</a:t>
              </a:r>
            </a:p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</a:pPr>
              <a:r>
                <a:rPr lang="en-US" altLang="en-US" sz="1800" dirty="0">
                  <a:solidFill>
                    <a:srgbClr val="00CC00"/>
                  </a:solidFill>
                  <a:ea typeface="MS PGothic" panose="020B0600070205080204" pitchFamily="34" charset="-128"/>
                </a:rPr>
                <a:t>Yellowhammer (+32%)</a:t>
              </a:r>
            </a:p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FontTx/>
                <a:buNone/>
              </a:pPr>
              <a:endParaRPr lang="en-US" altLang="en-US" sz="800" dirty="0">
                <a:solidFill>
                  <a:schemeClr val="tx1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490943" y="3391686"/>
            <a:ext cx="2848634" cy="255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4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Declining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lang="en-US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Kestrel (-68%)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lang="en-US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Curlew (-60%)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lang="en-US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Lapwing (-57%)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lang="en-US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Rook (-35%)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lang="en-US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Starling (-11%)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lang="en-US" altLang="en-US" sz="1800" dirty="0">
                <a:solidFill>
                  <a:srgbClr val="FF0000"/>
                </a:solidFill>
                <a:ea typeface="MS PGothic" panose="020B0600070205080204" pitchFamily="34" charset="-128"/>
              </a:rPr>
              <a:t>Meadow Pipit (-10%)</a:t>
            </a:r>
          </a:p>
        </p:txBody>
      </p:sp>
      <p:pic>
        <p:nvPicPr>
          <p:cNvPr id="2458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84" y="1759358"/>
            <a:ext cx="5948152" cy="381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3"/>
          <p:cNvSpPr txBox="1">
            <a:spLocks noChangeArrowheads="1"/>
          </p:cNvSpPr>
          <p:nvPr/>
        </p:nvSpPr>
        <p:spPr bwMode="auto">
          <a:xfrm>
            <a:off x="7517935" y="6094236"/>
            <a:ext cx="26104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4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GB" altLang="en-US" sz="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https://www.nature.scot/sites/default/files/2018-11/Official%20Statistics%20-%20Terrestrial%20Breeding%20Birds%202018.pdf</a:t>
            </a:r>
            <a:r>
              <a:rPr lang="en-GB" altLang="en-US" sz="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62559" y="142909"/>
            <a:ext cx="9865830" cy="76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4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GB" altLang="en-US" sz="4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Pressures on farmland biodiversity</a:t>
            </a:r>
          </a:p>
        </p:txBody>
      </p:sp>
    </p:spTree>
    <p:extLst>
      <p:ext uri="{BB962C8B-B14F-4D97-AF65-F5344CB8AC3E}">
        <p14:creationId xmlns:p14="http://schemas.microsoft.com/office/powerpoint/2010/main" val="315328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5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03257" y="145153"/>
            <a:ext cx="9538161" cy="76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4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GB" altLang="en-US" sz="4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Pressures on biodiversity - uplands</a:t>
            </a:r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7678312" y="1421143"/>
            <a:ext cx="2848634" cy="4175559"/>
            <a:chOff x="5455810" y="1030013"/>
            <a:chExt cx="2847975" cy="4174595"/>
          </a:xfrm>
        </p:grpSpPr>
        <p:grpSp>
          <p:nvGrpSpPr>
            <p:cNvPr id="26636" name="Group 10"/>
            <p:cNvGrpSpPr>
              <a:grpSpLocks/>
            </p:cNvGrpSpPr>
            <p:nvPr/>
          </p:nvGrpSpPr>
          <p:grpSpPr bwMode="auto">
            <a:xfrm>
              <a:off x="5491404" y="1030013"/>
              <a:ext cx="2127012" cy="1977237"/>
              <a:chOff x="6000761" y="1500174"/>
              <a:chExt cx="3136938" cy="1976512"/>
            </a:xfrm>
          </p:grpSpPr>
          <p:sp>
            <p:nvSpPr>
              <p:cNvPr id="26638" name="Rectangle 7"/>
              <p:cNvSpPr>
                <a:spLocks noChangeArrowheads="1"/>
              </p:cNvSpPr>
              <p:nvPr/>
            </p:nvSpPr>
            <p:spPr bwMode="auto">
              <a:xfrm>
                <a:off x="6000761" y="1500174"/>
                <a:ext cx="1898425" cy="396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Aft>
                    <a:spcPts val="600"/>
                  </a:spcAft>
                  <a:buFont typeface="Arial" panose="020B0604020202020204" pitchFamily="34" charset="0"/>
                  <a:buChar char="–"/>
                  <a:defRPr sz="24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ts val="600"/>
                  </a:spcAft>
                  <a:buFont typeface="Arial" panose="020B0604020202020204" pitchFamily="34" charset="0"/>
                  <a:buChar char="–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9999"/>
                  </a:buClr>
                  <a:buFontTx/>
                  <a:buNone/>
                </a:pPr>
                <a:r>
                  <a:rPr lang="en-US" altLang="en-US" sz="1800" u="sng">
                    <a:solidFill>
                      <a:schemeClr val="tx1"/>
                    </a:solidFill>
                    <a:ea typeface="MS PGothic" panose="020B0600070205080204" pitchFamily="34" charset="-128"/>
                  </a:rPr>
                  <a:t>1994-2017</a:t>
                </a:r>
              </a:p>
            </p:txBody>
          </p:sp>
          <p:sp>
            <p:nvSpPr>
              <p:cNvPr id="26639" name="Rectangle 8"/>
              <p:cNvSpPr>
                <a:spLocks noChangeArrowheads="1"/>
              </p:cNvSpPr>
              <p:nvPr/>
            </p:nvSpPr>
            <p:spPr bwMode="auto">
              <a:xfrm>
                <a:off x="6000761" y="2000240"/>
                <a:ext cx="3136938" cy="1476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Aft>
                    <a:spcPts val="600"/>
                  </a:spcAft>
                  <a:buFont typeface="Arial" panose="020B0604020202020204" pitchFamily="34" charset="0"/>
                  <a:buChar char="–"/>
                  <a:defRPr sz="24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Aft>
                    <a:spcPts val="600"/>
                  </a:spcAft>
                  <a:buFont typeface="Arial" panose="020B0604020202020204" pitchFamily="34" charset="0"/>
                  <a:buChar char="–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»"/>
                  <a:defRPr>
                    <a:solidFill>
                      <a:srgbClr val="004B23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9999"/>
                  </a:buClr>
                  <a:buFontTx/>
                  <a:buNone/>
                </a:pPr>
                <a:r>
                  <a:rPr lang="en-US" altLang="en-US" sz="1800" dirty="0">
                    <a:solidFill>
                      <a:srgbClr val="00CC00"/>
                    </a:solidFill>
                    <a:ea typeface="MS PGothic" panose="020B0600070205080204" pitchFamily="34" charset="-128"/>
                  </a:rPr>
                  <a:t>Increasing: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9999"/>
                  </a:buClr>
                </a:pPr>
                <a:r>
                  <a:rPr lang="en-US" altLang="en-US" sz="1800" dirty="0">
                    <a:solidFill>
                      <a:srgbClr val="00CC00"/>
                    </a:solidFill>
                    <a:ea typeface="MS PGothic" panose="020B0600070205080204" pitchFamily="34" charset="-128"/>
                  </a:rPr>
                  <a:t>Raven (+59%) 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9999"/>
                  </a:buClr>
                </a:pPr>
                <a:r>
                  <a:rPr lang="en-US" altLang="en-US" sz="1800" dirty="0">
                    <a:solidFill>
                      <a:srgbClr val="00CC00"/>
                    </a:solidFill>
                    <a:ea typeface="MS PGothic" panose="020B0600070205080204" pitchFamily="34" charset="-128"/>
                  </a:rPr>
                  <a:t>Cuckoo (+58%)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09999"/>
                  </a:buClr>
                </a:pPr>
                <a:r>
                  <a:rPr lang="en-US" altLang="en-US" sz="1800" dirty="0">
                    <a:solidFill>
                      <a:srgbClr val="00CC00"/>
                    </a:solidFill>
                    <a:ea typeface="MS PGothic" panose="020B0600070205080204" pitchFamily="34" charset="-128"/>
                  </a:rPr>
                  <a:t>Snipe (+39%)</a:t>
                </a:r>
                <a:endParaRPr lang="en-US" altLang="en-US" sz="800" dirty="0">
                  <a:solidFill>
                    <a:srgbClr val="00CC00"/>
                  </a:solidFill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26637" name="Rectangle 8"/>
            <p:cNvSpPr>
              <a:spLocks noChangeArrowheads="1"/>
            </p:cNvSpPr>
            <p:nvPr/>
          </p:nvSpPr>
          <p:spPr bwMode="auto">
            <a:xfrm>
              <a:off x="5455810" y="3007590"/>
              <a:ext cx="2847975" cy="2197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Aft>
                  <a:spcPts val="600"/>
                </a:spcAft>
                <a:buFont typeface="Arial" panose="020B0604020202020204" pitchFamily="34" charset="0"/>
                <a:buChar char="•"/>
                <a:defRPr sz="28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Aft>
                  <a:spcPts val="600"/>
                </a:spcAft>
                <a:buFont typeface="Arial" panose="020B0604020202020204" pitchFamily="34" charset="0"/>
                <a:buChar char="–"/>
                <a:defRPr sz="24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Aft>
                  <a:spcPts val="60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Aft>
                  <a:spcPts val="600"/>
                </a:spcAft>
                <a:buFont typeface="Arial" panose="020B0604020202020204" pitchFamily="34" charset="0"/>
                <a:buChar char="–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»"/>
                <a:defRPr>
                  <a:solidFill>
                    <a:srgbClr val="004B23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ea typeface="MS PGothic" panose="020B0600070205080204" pitchFamily="34" charset="-128"/>
                </a:rPr>
                <a:t>Declining</a:t>
              </a:r>
            </a:p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</a:pPr>
              <a:r>
                <a:rPr lang="en-US" altLang="en-US" sz="1800">
                  <a:solidFill>
                    <a:srgbClr val="FF0000"/>
                  </a:solidFill>
                  <a:ea typeface="MS PGothic" panose="020B0600070205080204" pitchFamily="34" charset="-128"/>
                </a:rPr>
                <a:t>Dotterel (-62%)</a:t>
              </a:r>
            </a:p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</a:pPr>
              <a:r>
                <a:rPr lang="en-US" altLang="en-US" sz="1800">
                  <a:solidFill>
                    <a:srgbClr val="FF0000"/>
                  </a:solidFill>
                  <a:ea typeface="MS PGothic" panose="020B0600070205080204" pitchFamily="34" charset="-128"/>
                </a:rPr>
                <a:t>Curlew (-60%)</a:t>
              </a:r>
            </a:p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</a:pPr>
              <a:r>
                <a:rPr lang="en-US" altLang="en-US" sz="1800">
                  <a:solidFill>
                    <a:srgbClr val="FF0000"/>
                  </a:solidFill>
                  <a:ea typeface="MS PGothic" panose="020B0600070205080204" pitchFamily="34" charset="-128"/>
                </a:rPr>
                <a:t>Black Grouse (-55%)</a:t>
              </a:r>
            </a:p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</a:pPr>
              <a:r>
                <a:rPr lang="en-US" altLang="en-US" sz="1800">
                  <a:solidFill>
                    <a:srgbClr val="FF0000"/>
                  </a:solidFill>
                  <a:ea typeface="MS PGothic" panose="020B0600070205080204" pitchFamily="34" charset="-128"/>
                </a:rPr>
                <a:t>Hooded Crow (-47%)</a:t>
              </a:r>
            </a:p>
            <a:p>
              <a:pPr eaLnBrk="1" hangingPunct="1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99"/>
                </a:buClr>
              </a:pPr>
              <a:r>
                <a:rPr lang="en-US" altLang="en-US" sz="1800">
                  <a:solidFill>
                    <a:srgbClr val="FF0000"/>
                  </a:solidFill>
                  <a:ea typeface="MS PGothic" panose="020B0600070205080204" pitchFamily="34" charset="-128"/>
                </a:rPr>
                <a:t>Golden Plover (-14%)</a:t>
              </a:r>
            </a:p>
          </p:txBody>
        </p:sp>
      </p:grpSp>
      <p:grpSp>
        <p:nvGrpSpPr>
          <p:cNvPr id="26628" name="Group 3"/>
          <p:cNvGrpSpPr>
            <a:grpSpLocks/>
          </p:cNvGrpSpPr>
          <p:nvPr/>
        </p:nvGrpSpPr>
        <p:grpSpPr bwMode="auto">
          <a:xfrm>
            <a:off x="1701578" y="5625817"/>
            <a:ext cx="8825367" cy="1260767"/>
            <a:chOff x="-30163" y="5601408"/>
            <a:chExt cx="8823081" cy="1260913"/>
          </a:xfrm>
        </p:grpSpPr>
        <p:pic>
          <p:nvPicPr>
            <p:cNvPr id="26631" name="Picture 15" descr="http://wild-scotland.org.uk/wp-content/uploads/2011/05/Black-Grouse-lekking-HR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282" y="5602321"/>
              <a:ext cx="1916956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2" name="Picture 17" descr="http://www.rspb.org.uk/community/cfs-file.ashx/__key/communityserver-blogs-components-weblogfiles/00-00-05-26-81/A-nice-bright-female-dottere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163" y="5602321"/>
              <a:ext cx="1885006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3" name="Picture 19" descr="http://www.northyorkmoors.org.uk/__data/assets/image/0006/459672/varieties/deskto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5" r="46558"/>
            <a:stretch>
              <a:fillRect/>
            </a:stretch>
          </p:blipFill>
          <p:spPr bwMode="auto">
            <a:xfrm>
              <a:off x="1854843" y="5602321"/>
              <a:ext cx="1713340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Picture 21" descr="http://img10.deviantart.net/5153/i/2013/077/3/d/eurasian_golden_plover_04_by_nordfold-d5ygty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691" y="5602321"/>
              <a:ext cx="1621424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5" name="Picture 23" descr="http://img12.deviantart.net/9e5b/i/2013/144/4/d/feeling_sheepish___hooded__crow_by_jamie_macarthur-d66ey48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89" r="14590" b="52657"/>
            <a:stretch>
              <a:fillRect/>
            </a:stretch>
          </p:blipFill>
          <p:spPr bwMode="auto">
            <a:xfrm>
              <a:off x="7081699" y="5601408"/>
              <a:ext cx="1711219" cy="12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9" name="TextBox 1"/>
          <p:cNvSpPr txBox="1">
            <a:spLocks noChangeArrowheads="1"/>
          </p:cNvSpPr>
          <p:nvPr/>
        </p:nvSpPr>
        <p:spPr bwMode="auto">
          <a:xfrm>
            <a:off x="1774619" y="4950972"/>
            <a:ext cx="5797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Aft>
                <a:spcPts val="600"/>
              </a:spcAft>
              <a:buFont typeface="Arial" panose="020B0604020202020204" pitchFamily="34" charset="0"/>
              <a:buChar char="–"/>
              <a:defRPr sz="24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Aft>
                <a:spcPts val="600"/>
              </a:spcAft>
              <a:buFont typeface="Arial" panose="020B0604020202020204" pitchFamily="34" charset="0"/>
              <a:buChar char="–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>
                <a:solidFill>
                  <a:srgbClr val="004B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None/>
            </a:pPr>
            <a:r>
              <a:rPr lang="en-GB" altLang="en-US" sz="1200">
                <a:solidFill>
                  <a:schemeClr val="tx1"/>
                </a:solidFill>
                <a:hlinkClick r:id="rId7"/>
              </a:rPr>
              <a:t>https://www.nature.scot/sites/default/files/2018-11/Official%20Statistics%20-%20Terrestrial%20Breeding%20Birds%202018.pdf</a:t>
            </a:r>
            <a:r>
              <a:rPr lang="en-GB" altLang="en-US" sz="12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663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38" y="1248064"/>
            <a:ext cx="6151400" cy="367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9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RUC Theme">
  <a:themeElements>
    <a:clrScheme name="SRUC V3">
      <a:dk1>
        <a:sysClr val="windowText" lastClr="000000"/>
      </a:dk1>
      <a:lt1>
        <a:sysClr val="window" lastClr="FFFFFF"/>
      </a:lt1>
      <a:dk2>
        <a:srgbClr val="004B23"/>
      </a:dk2>
      <a:lt2>
        <a:srgbClr val="EEECE1"/>
      </a:lt2>
      <a:accent1>
        <a:srgbClr val="006432"/>
      </a:accent1>
      <a:accent2>
        <a:srgbClr val="C0504D"/>
      </a:accent2>
      <a:accent3>
        <a:srgbClr val="92BD1E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SRUC standard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RUC PPT template">
  <a:themeElements>
    <a:clrScheme name="2_SRUC PPT template 1">
      <a:dk1>
        <a:srgbClr val="004B23"/>
      </a:dk1>
      <a:lt1>
        <a:srgbClr val="FFFFFF"/>
      </a:lt1>
      <a:dk2>
        <a:srgbClr val="006432"/>
      </a:dk2>
      <a:lt2>
        <a:srgbClr val="EEECE1"/>
      </a:lt2>
      <a:accent1>
        <a:srgbClr val="004B23"/>
      </a:accent1>
      <a:accent2>
        <a:srgbClr val="006432"/>
      </a:accent2>
      <a:accent3>
        <a:srgbClr val="FFFFFF"/>
      </a:accent3>
      <a:accent4>
        <a:srgbClr val="003F1C"/>
      </a:accent4>
      <a:accent5>
        <a:srgbClr val="AAB1AC"/>
      </a:accent5>
      <a:accent6>
        <a:srgbClr val="005A2C"/>
      </a:accent6>
      <a:hlink>
        <a:srgbClr val="4BACC6"/>
      </a:hlink>
      <a:folHlink>
        <a:srgbClr val="5F0060"/>
      </a:folHlink>
    </a:clrScheme>
    <a:fontScheme name="2_SRUC PPT template">
      <a:majorFont>
        <a:latin typeface="Georgia"/>
        <a:ea typeface=""/>
        <a:cs typeface="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RUC PPT template 1">
        <a:dk1>
          <a:srgbClr val="004B23"/>
        </a:dk1>
        <a:lt1>
          <a:srgbClr val="FFFFFF"/>
        </a:lt1>
        <a:dk2>
          <a:srgbClr val="006432"/>
        </a:dk2>
        <a:lt2>
          <a:srgbClr val="EEECE1"/>
        </a:lt2>
        <a:accent1>
          <a:srgbClr val="004B23"/>
        </a:accent1>
        <a:accent2>
          <a:srgbClr val="006432"/>
        </a:accent2>
        <a:accent3>
          <a:srgbClr val="FFFFFF"/>
        </a:accent3>
        <a:accent4>
          <a:srgbClr val="003F1C"/>
        </a:accent4>
        <a:accent5>
          <a:srgbClr val="AAB1AC"/>
        </a:accent5>
        <a:accent6>
          <a:srgbClr val="005A2C"/>
        </a:accent6>
        <a:hlink>
          <a:srgbClr val="4BACC6"/>
        </a:hlink>
        <a:folHlink>
          <a:srgbClr val="5F00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eme1 SRUC RPC">
  <a:themeElements>
    <a:clrScheme name="Custom 6">
      <a:dk1>
        <a:srgbClr val="004B23"/>
      </a:dk1>
      <a:lt1>
        <a:srgbClr val="92BD1E"/>
      </a:lt1>
      <a:dk2>
        <a:srgbClr val="006432"/>
      </a:dk2>
      <a:lt2>
        <a:srgbClr val="68AC2C"/>
      </a:lt2>
      <a:accent1>
        <a:srgbClr val="004B23"/>
      </a:accent1>
      <a:accent2>
        <a:srgbClr val="006432"/>
      </a:accent2>
      <a:accent3>
        <a:srgbClr val="68AC2C"/>
      </a:accent3>
      <a:accent4>
        <a:srgbClr val="92BD1E"/>
      </a:accent4>
      <a:accent5>
        <a:srgbClr val="00B0F0"/>
      </a:accent5>
      <a:accent6>
        <a:srgbClr val="F79646"/>
      </a:accent6>
      <a:hlink>
        <a:srgbClr val="0070C0"/>
      </a:hlink>
      <a:folHlink>
        <a:srgbClr val="0070C0"/>
      </a:folHlink>
    </a:clrScheme>
    <a:fontScheme name="SRUC standard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algn="r">
          <a:defRPr sz="1600">
            <a:solidFill>
              <a:schemeClr val="bg1"/>
            </a:solidFill>
            <a:latin typeface="Tahoma" charset="0"/>
            <a:cs typeface="Tahoma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algn="r">
          <a:defRPr sz="1600">
            <a:solidFill>
              <a:schemeClr val="bg1"/>
            </a:solidFill>
            <a:latin typeface="Tahoma" charset="0"/>
            <a:cs typeface="Tahoma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algn="r">
          <a:defRPr sz="1600">
            <a:solidFill>
              <a:schemeClr val="bg1"/>
            </a:solidFill>
            <a:latin typeface="Tahoma" charset="0"/>
            <a:cs typeface="Tahoma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algn="r">
          <a:defRPr sz="1600">
            <a:solidFill>
              <a:schemeClr val="bg1"/>
            </a:solidFill>
            <a:latin typeface="Tahoma" charset="0"/>
            <a:cs typeface="Tahoma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1a5b98cdd71426dacb6e478c7a5882f xmlns="9608cf42-83e9-41dd-ae3f-622a0391406a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Design and Publishing</TermName>
          <TermId xmlns="http://schemas.microsoft.com/office/infopath/2007/PartnerControls">3b5c0cb1-62e9-4171-ade5-ef0b57c5e194</TermId>
        </TermInfo>
        <TermInfo xmlns="http://schemas.microsoft.com/office/infopath/2007/PartnerControls">
          <TermName xmlns="http://schemas.microsoft.com/office/infopath/2007/PartnerControls">Events and Outreach</TermName>
          <TermId xmlns="http://schemas.microsoft.com/office/infopath/2007/PartnerControls">fb8970a0-6588-4f80-b547-f21f0c45c7f4</TermId>
        </TermInfo>
      </Terms>
    </e1a5b98cdd71426dacb6e478c7a5882f>
    <d0891c5034ad489c93dba9327b564352 xmlns="9608cf42-83e9-41dd-ae3f-622a0391406a">
      <Terms xmlns="http://schemas.microsoft.com/office/infopath/2007/PartnerControls"/>
    </d0891c5034ad489c93dba9327b564352>
    <l64a3a2022b741fea01e5e281332ca28 xmlns="9608cf42-83e9-41dd-ae3f-622a0391406a">
      <Terms xmlns="http://schemas.microsoft.com/office/infopath/2007/PartnerControls"/>
    </l64a3a2022b741fea01e5e281332ca28>
    <TaxCatchAll xmlns="9608cf42-83e9-41dd-ae3f-622a0391406a">
      <Value>86</Value>
      <Value>22</Value>
    </TaxCatchAll>
    <_dlc_DocId xmlns="9608cf42-83e9-41dd-ae3f-622a0391406a">0001-4-315</_dlc_DocId>
    <_dlc_DocIdUrl xmlns="9608cf42-83e9-41dd-ae3f-622a0391406a">
      <Url>https://intranet.sruc.ac.uk/_layouts/15/DocIdRedir.aspx?ID=0001-4-315</Url>
      <Description>0001-4-315</Description>
    </_dlc_DocIdUrl>
    <_dlc_DocIdPersistId xmlns="9608cf42-83e9-41dd-ae3f-622a0391406a">false</_dlc_DocIdPersistI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1E15B9FD5F334FA42EFC270393AEA1" ma:contentTypeVersion="18" ma:contentTypeDescription="Create a new document." ma:contentTypeScope="" ma:versionID="cd3e11e0044abb404743c3dfe3392ca3">
  <xsd:schema xmlns:xsd="http://www.w3.org/2001/XMLSchema" xmlns:xs="http://www.w3.org/2001/XMLSchema" xmlns:p="http://schemas.microsoft.com/office/2006/metadata/properties" xmlns:ns2="9608cf42-83e9-41dd-ae3f-622a0391406a" targetNamespace="http://schemas.microsoft.com/office/2006/metadata/properties" ma:root="true" ma:fieldsID="e444bb0e4fe58f91f446088dc0b62d16" ns2:_="">
    <xsd:import namespace="9608cf42-83e9-41dd-ae3f-622a0391406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l64a3a2022b741fea01e5e281332ca28" minOccurs="0"/>
                <xsd:element ref="ns2:TaxCatchAll" minOccurs="0"/>
                <xsd:element ref="ns2:TaxCatchAllLabel" minOccurs="0"/>
                <xsd:element ref="ns2:d0891c5034ad489c93dba9327b564352" minOccurs="0"/>
                <xsd:element ref="ns2:e1a5b98cdd71426dacb6e478c7a588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8cf42-83e9-41dd-ae3f-622a0391406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64a3a2022b741fea01e5e281332ca28" ma:index="11" nillable="true" ma:taxonomy="true" ma:internalName="l64a3a2022b741fea01e5e281332ca28" ma:taxonomyFieldName="Locations" ma:displayName="Locations" ma:default="" ma:fieldId="{564a3a20-22b7-41fe-a01e-5e281332ca28}" ma:taxonomyMulti="true" ma:sspId="5708d382-dbbd-4e26-9df6-a04463946bb2" ma:termSetId="f5118f48-ee8d-4f23-9d43-196a2491129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74f12ae2-ddbf-4438-8ec5-f306d04b3115}" ma:internalName="TaxCatchAll" ma:showField="CatchAllData" ma:web="9608cf42-83e9-41dd-ae3f-622a039140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74f12ae2-ddbf-4438-8ec5-f306d04b3115}" ma:internalName="TaxCatchAllLabel" ma:readOnly="true" ma:showField="CatchAllDataLabel" ma:web="9608cf42-83e9-41dd-ae3f-622a039140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0891c5034ad489c93dba9327b564352" ma:index="15" nillable="true" ma:taxonomy="true" ma:internalName="d0891c5034ad489c93dba9327b564352" ma:taxonomyFieldName="Topic" ma:displayName="Topic" ma:default="" ma:fieldId="{d0891c50-34ad-489c-93db-a9327b564352}" ma:taxonomyMulti="true" ma:sspId="5708d382-dbbd-4e26-9df6-a04463946bb2" ma:termSetId="c6c5b103-2704-45fc-9b56-b2fcbd864e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1a5b98cdd71426dacb6e478c7a5882f" ma:index="17" ma:taxonomy="true" ma:internalName="e1a5b98cdd71426dacb6e478c7a5882f" ma:taxonomyFieldName="Wiki_x0020_Page_x0020_Categories" ma:displayName="Section" ma:default="" ma:fieldId="{e1a5b98c-dd71-426d-acb6-e478c7a5882f}" ma:taxonomyMulti="true" ma:sspId="5708d382-dbbd-4e26-9df6-a04463946bb2" ma:termSetId="789e83a8-1ae2-4dd1-b369-cbd6dc58d11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BFD3BA-DC67-4EF2-99E7-F1F8724AAB15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9608cf42-83e9-41dd-ae3f-622a0391406a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238659E-AE06-4B6E-827B-88A88AD105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967615-C372-4083-A9C2-19A4108A232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DDE0199-E02D-4CF2-AC45-ACA42C7BCF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08cf42-83e9-41dd-ae3f-622a039140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 SRUC RPC</Template>
  <TotalTime>2019</TotalTime>
  <Words>884</Words>
  <Application>Microsoft Office PowerPoint</Application>
  <PresentationFormat>Custom</PresentationFormat>
  <Paragraphs>201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MS PGothic</vt:lpstr>
      <vt:lpstr>MS PGothic</vt:lpstr>
      <vt:lpstr>Arial</vt:lpstr>
      <vt:lpstr>Calibri</vt:lpstr>
      <vt:lpstr>Georgia</vt:lpstr>
      <vt:lpstr>Monotype Sorts</vt:lpstr>
      <vt:lpstr>Tahoma</vt:lpstr>
      <vt:lpstr>SRUC Theme</vt:lpstr>
      <vt:lpstr>2_SRUC PPT template</vt:lpstr>
      <vt:lpstr>Theme1 SRUC RPC</vt:lpstr>
      <vt:lpstr>1_Office Theme</vt:lpstr>
      <vt:lpstr>2_Office Theme</vt:lpstr>
      <vt:lpstr>3_Office Theme</vt:lpstr>
      <vt:lpstr>Climate change and wildlife:  being part of the solution</vt:lpstr>
      <vt:lpstr>Warming stripes for Scotland: 1884-2018 Average annual temperatures:  https://showyourstripes.info/ </vt:lpstr>
      <vt:lpstr>Warming stripes for UK: 1883-2017 http://www.climate-lab-book.ac.uk/files/2018/09/uk-stripes-1.png  </vt:lpstr>
      <vt:lpstr>PowerPoint Presentation</vt:lpstr>
      <vt:lpstr>PowerPoint Presentation</vt:lpstr>
      <vt:lpstr>Climate Emergency AND Biodiversity Crisis</vt:lpstr>
      <vt:lpstr>PowerPoint Presentation</vt:lpstr>
      <vt:lpstr>PowerPoint Presentation</vt:lpstr>
      <vt:lpstr>PowerPoint Presentation</vt:lpstr>
      <vt:lpstr>PowerPoint Presentation</vt:lpstr>
      <vt:lpstr>Challenges and Opportunities?</vt:lpstr>
      <vt:lpstr>Challenges and Opportunities?</vt:lpstr>
      <vt:lpstr>Challenges and Opportunities?</vt:lpstr>
      <vt:lpstr>PowerPoint Presentation</vt:lpstr>
      <vt:lpstr>PowerPoint Presentation</vt:lpstr>
      <vt:lpstr>Challenges and Opportunities?</vt:lpstr>
      <vt:lpstr>Challenges and Opportunities?</vt:lpstr>
      <vt:lpstr>Challenges and Opportunities?</vt:lpstr>
      <vt:lpstr>Challenges and Opportunities?</vt:lpstr>
      <vt:lpstr>Challenges and Opportunities?</vt:lpstr>
      <vt:lpstr>Challenges and Opportunities?</vt:lpstr>
      <vt:lpstr>Challenges and Opportunities?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SRUC PowerPoint Template Widescreen 16by9</dc:title>
  <dc:creator>erobertson</dc:creator>
  <cp:keywords>v3; 16:9 template</cp:keywords>
  <dc:description/>
  <cp:lastModifiedBy>Davy McCracken</cp:lastModifiedBy>
  <cp:revision>198</cp:revision>
  <dcterms:created xsi:type="dcterms:W3CDTF">2013-01-07T09:10:26Z</dcterms:created>
  <dcterms:modified xsi:type="dcterms:W3CDTF">2020-02-17T11:36:01Z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ocations">
    <vt:lpwstr/>
  </property>
  <property fmtid="{D5CDD505-2E9C-101B-9397-08002B2CF9AE}" pid="3" name="Topic">
    <vt:lpwstr/>
  </property>
  <property fmtid="{D5CDD505-2E9C-101B-9397-08002B2CF9AE}" pid="4" name="ContentTypeId">
    <vt:lpwstr>0x010100B41E15B9FD5F334FA42EFC270393AEA1</vt:lpwstr>
  </property>
  <property fmtid="{D5CDD505-2E9C-101B-9397-08002B2CF9AE}" pid="5" name="Wiki Page Categories">
    <vt:lpwstr>22;#Design and Publishing|3b5c0cb1-62e9-4171-ade5-ef0b57c5e194;#86;#Events and Outreach|fb8970a0-6588-4f80-b547-f21f0c45c7f4</vt:lpwstr>
  </property>
  <property fmtid="{D5CDD505-2E9C-101B-9397-08002B2CF9AE}" pid="6" name="_dlc_DocIdItemGuid">
    <vt:lpwstr>d611d3f4-31da-474f-afc2-d31003aabc01</vt:lpwstr>
  </property>
  <property fmtid="{D5CDD505-2E9C-101B-9397-08002B2CF9AE}" pid="7" name="AlternateThumbnailUrl">
    <vt:lpwstr/>
  </property>
  <property fmtid="{D5CDD505-2E9C-101B-9397-08002B2CF9AE}" pid="8" name="xd_Signature">
    <vt:bool>false</vt:bool>
  </property>
  <property fmtid="{D5CDD505-2E9C-101B-9397-08002B2CF9AE}" pid="9" name="ShowRepairView">
    <vt:lpwstr/>
  </property>
  <property fmtid="{D5CDD505-2E9C-101B-9397-08002B2CF9AE}" pid="10" name="xd_ProgID">
    <vt:lpwstr/>
  </property>
  <property fmtid="{D5CDD505-2E9C-101B-9397-08002B2CF9AE}" pid="11" name="wic_System_Copyright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TemplateUrl">
    <vt:lpwstr/>
  </property>
  <property fmtid="{D5CDD505-2E9C-101B-9397-08002B2CF9AE}" pid="15" name="ShowCombineView">
    <vt:lpwstr/>
  </property>
  <property fmtid="{D5CDD505-2E9C-101B-9397-08002B2CF9AE}" pid="16" name="VideoRenditionLabel">
    <vt:lpwstr/>
  </property>
</Properties>
</file>